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  <p:sldMasterId id="2147483999" r:id="rId2"/>
    <p:sldMasterId id="2147484013" r:id="rId3"/>
  </p:sldMasterIdLst>
  <p:notesMasterIdLst>
    <p:notesMasterId r:id="rId36"/>
  </p:notesMasterIdLst>
  <p:handoutMasterIdLst>
    <p:handoutMasterId r:id="rId37"/>
  </p:handoutMasterIdLst>
  <p:sldIdLst>
    <p:sldId id="1436" r:id="rId4"/>
    <p:sldId id="1437" r:id="rId5"/>
    <p:sldId id="1423" r:id="rId6"/>
    <p:sldId id="1424" r:id="rId7"/>
    <p:sldId id="1454" r:id="rId8"/>
    <p:sldId id="1453" r:id="rId9"/>
    <p:sldId id="1438" r:id="rId10"/>
    <p:sldId id="1439" r:id="rId11"/>
    <p:sldId id="1440" r:id="rId12"/>
    <p:sldId id="1441" r:id="rId13"/>
    <p:sldId id="1456" r:id="rId14"/>
    <p:sldId id="1442" r:id="rId15"/>
    <p:sldId id="1443" r:id="rId16"/>
    <p:sldId id="1444" r:id="rId17"/>
    <p:sldId id="1445" r:id="rId18"/>
    <p:sldId id="1446" r:id="rId19"/>
    <p:sldId id="1447" r:id="rId20"/>
    <p:sldId id="1448" r:id="rId21"/>
    <p:sldId id="1450" r:id="rId22"/>
    <p:sldId id="1426" r:id="rId23"/>
    <p:sldId id="1427" r:id="rId24"/>
    <p:sldId id="1428" r:id="rId25"/>
    <p:sldId id="1430" r:id="rId26"/>
    <p:sldId id="1432" r:id="rId27"/>
    <p:sldId id="1451" r:id="rId28"/>
    <p:sldId id="1435" r:id="rId29"/>
    <p:sldId id="1431" r:id="rId30"/>
    <p:sldId id="1452" r:id="rId31"/>
    <p:sldId id="1419" r:id="rId32"/>
    <p:sldId id="1421" r:id="rId33"/>
    <p:sldId id="1457" r:id="rId34"/>
    <p:sldId id="1422" r:id="rId35"/>
  </p:sldIdLst>
  <p:sldSz cx="9144000" cy="6858000" type="screen4x3"/>
  <p:notesSz cx="9144000" cy="6858000"/>
  <p:embeddedFontLst>
    <p:embeddedFont>
      <p:font typeface="楷体" panose="02010609060101010101" pitchFamily="49" charset="-122"/>
      <p:regular r:id="rId38"/>
    </p:embeddedFont>
    <p:embeddedFont>
      <p:font typeface="华文行楷" panose="02010800040101010101" pitchFamily="2" charset="-122"/>
      <p:regular r:id="rId39"/>
    </p:embeddedFont>
    <p:embeddedFont>
      <p:font typeface="黑体" panose="02010609060101010101" pitchFamily="49" charset="-122"/>
      <p:regular r:id="rId40"/>
    </p:embeddedFont>
    <p:embeddedFont>
      <p:font typeface="Tw Cen MT" panose="020B0602020104020603" pitchFamily="34" charset="0"/>
      <p:regular r:id="rId41"/>
      <p:bold r:id="rId42"/>
      <p:italic r:id="rId43"/>
      <p:boldItalic r:id="rId44"/>
    </p:embeddedFont>
    <p:embeddedFont>
      <p:font typeface="MS PGothic" panose="020B0600070205080204" pitchFamily="34" charset="-128"/>
      <p:regular r:id="rId45"/>
    </p:embeddedFont>
    <p:embeddedFont>
      <p:font typeface="华文新魏" panose="02010800040101010101" pitchFamily="2" charset="-122"/>
      <p:regular r:id="rId46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487ABA"/>
    <a:srgbClr val="132584"/>
    <a:srgbClr val="00FF00"/>
    <a:srgbClr val="336600"/>
    <a:srgbClr val="CCCC00"/>
    <a:srgbClr val="EAEAEA"/>
    <a:srgbClr val="FFFF00"/>
    <a:srgbClr val="123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 autoAdjust="0"/>
    <p:restoredTop sz="84779" autoAdjust="0"/>
  </p:normalViewPr>
  <p:slideViewPr>
    <p:cSldViewPr snapToObjects="1">
      <p:cViewPr varScale="1">
        <p:scale>
          <a:sx n="60" d="100"/>
          <a:sy n="60" d="100"/>
        </p:scale>
        <p:origin x="1434" y="72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53" d="100"/>
          <a:sy n="53" d="100"/>
        </p:scale>
        <p:origin x="-1842" y="-108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A453B8-8B6E-40A8-91BA-D5BA1FFE5BAA}" type="doc">
      <dgm:prSet loTypeId="urn:microsoft.com/office/officeart/2005/8/layout/process1" loCatId="process" qsTypeId="urn:microsoft.com/office/officeart/2005/8/quickstyle/simple1" qsCatId="simple" csTypeId="urn:microsoft.com/office/officeart/2005/8/colors/accent6_4" csCatId="accent6" phldr="1"/>
      <dgm:spPr/>
    </dgm:pt>
    <dgm:pt modelId="{B4AC1ADB-E077-41C5-81BA-EC86089A2FF2}">
      <dgm:prSet phldrT="[文本]"/>
      <dgm:spPr/>
      <dgm:t>
        <a:bodyPr/>
        <a:lstStyle/>
        <a:p>
          <a:r>
            <a:rPr lang="en-US" altLang="zh-CN" dirty="0" smtClean="0"/>
            <a:t>Basic</a:t>
          </a:r>
          <a:r>
            <a:rPr lang="zh-CN" altLang="en-US" dirty="0" smtClean="0"/>
            <a:t>语言的解析</a:t>
          </a:r>
          <a:endParaRPr lang="zh-CN" altLang="en-US" dirty="0"/>
        </a:p>
      </dgm:t>
    </dgm:pt>
    <dgm:pt modelId="{4EDBDCA5-B1C5-4B2A-8654-B09095EC3D26}" type="parTrans" cxnId="{5703FC9B-12B3-40A1-BE5D-0963980C2F1B}">
      <dgm:prSet/>
      <dgm:spPr/>
      <dgm:t>
        <a:bodyPr/>
        <a:lstStyle/>
        <a:p>
          <a:endParaRPr lang="zh-CN" altLang="en-US"/>
        </a:p>
      </dgm:t>
    </dgm:pt>
    <dgm:pt modelId="{1013FAE5-9369-40FF-894F-08F8A49CE36C}" type="sibTrans" cxnId="{5703FC9B-12B3-40A1-BE5D-0963980C2F1B}">
      <dgm:prSet/>
      <dgm:spPr/>
      <dgm:t>
        <a:bodyPr/>
        <a:lstStyle/>
        <a:p>
          <a:endParaRPr lang="zh-CN" altLang="en-US"/>
        </a:p>
      </dgm:t>
    </dgm:pt>
    <dgm:pt modelId="{BDF32BC6-1FA4-40A9-B385-21D2F67A985A}">
      <dgm:prSet phldrT="[文本]"/>
      <dgm:spPr/>
      <dgm:t>
        <a:bodyPr/>
        <a:lstStyle/>
        <a:p>
          <a:r>
            <a:rPr lang="zh-CN" altLang="en-US" dirty="0" smtClean="0"/>
            <a:t>指令体系的扩展</a:t>
          </a:r>
          <a:endParaRPr lang="zh-CN" altLang="en-US" dirty="0"/>
        </a:p>
      </dgm:t>
    </dgm:pt>
    <dgm:pt modelId="{83FB94FC-4521-4C58-8907-5059D295DFDA}" type="parTrans" cxnId="{AE7F1B75-9D20-4B99-97C5-EB7C6598D666}">
      <dgm:prSet/>
      <dgm:spPr/>
      <dgm:t>
        <a:bodyPr/>
        <a:lstStyle/>
        <a:p>
          <a:endParaRPr lang="zh-CN" altLang="en-US"/>
        </a:p>
      </dgm:t>
    </dgm:pt>
    <dgm:pt modelId="{59B5A5F2-7251-4884-B962-3CBA26AF2BCA}" type="sibTrans" cxnId="{AE7F1B75-9D20-4B99-97C5-EB7C6598D666}">
      <dgm:prSet/>
      <dgm:spPr/>
      <dgm:t>
        <a:bodyPr/>
        <a:lstStyle/>
        <a:p>
          <a:endParaRPr lang="zh-CN" altLang="en-US"/>
        </a:p>
      </dgm:t>
    </dgm:pt>
    <dgm:pt modelId="{4273B89E-A9DF-4386-A094-25935F3FFAC9}">
      <dgm:prSet phldrT="[文本]"/>
      <dgm:spPr/>
      <dgm:t>
        <a:bodyPr/>
        <a:lstStyle/>
        <a:p>
          <a:r>
            <a:rPr lang="zh-CN" altLang="en-US" dirty="0" smtClean="0"/>
            <a:t>加入</a:t>
          </a:r>
          <a:r>
            <a:rPr lang="en-US" altLang="zh-CN" dirty="0" smtClean="0"/>
            <a:t>LCD</a:t>
          </a:r>
          <a:r>
            <a:rPr lang="zh-CN" altLang="en-US" dirty="0" smtClean="0"/>
            <a:t>显示功能</a:t>
          </a:r>
          <a:endParaRPr lang="zh-CN" altLang="en-US" dirty="0"/>
        </a:p>
      </dgm:t>
    </dgm:pt>
    <dgm:pt modelId="{6E9343BB-659F-456E-8EC7-3879BDBE8D0D}" type="parTrans" cxnId="{D978B3CC-9524-42F9-819B-8D16A51B2EF6}">
      <dgm:prSet/>
      <dgm:spPr/>
      <dgm:t>
        <a:bodyPr/>
        <a:lstStyle/>
        <a:p>
          <a:endParaRPr lang="zh-CN" altLang="en-US"/>
        </a:p>
      </dgm:t>
    </dgm:pt>
    <dgm:pt modelId="{83776C22-2454-4AD9-928C-169465037E00}" type="sibTrans" cxnId="{D978B3CC-9524-42F9-819B-8D16A51B2EF6}">
      <dgm:prSet/>
      <dgm:spPr/>
      <dgm:t>
        <a:bodyPr/>
        <a:lstStyle/>
        <a:p>
          <a:endParaRPr lang="zh-CN" altLang="en-US"/>
        </a:p>
      </dgm:t>
    </dgm:pt>
    <dgm:pt modelId="{2DD2F327-D676-4BA6-BE84-BF169C9A59FA}" type="pres">
      <dgm:prSet presAssocID="{F7A453B8-8B6E-40A8-91BA-D5BA1FFE5BAA}" presName="Name0" presStyleCnt="0">
        <dgm:presLayoutVars>
          <dgm:dir/>
          <dgm:resizeHandles val="exact"/>
        </dgm:presLayoutVars>
      </dgm:prSet>
      <dgm:spPr/>
    </dgm:pt>
    <dgm:pt modelId="{F01344BD-6129-4870-BB6D-250720063C59}" type="pres">
      <dgm:prSet presAssocID="{B4AC1ADB-E077-41C5-81BA-EC86089A2FF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1B4035-0920-4EB7-A935-02DBF76055AA}" type="pres">
      <dgm:prSet presAssocID="{1013FAE5-9369-40FF-894F-08F8A49CE36C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9EDF8223-70B2-4A76-9BBC-E1B0AE271201}" type="pres">
      <dgm:prSet presAssocID="{1013FAE5-9369-40FF-894F-08F8A49CE36C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357B4AB7-1F06-4DB7-B284-22C25622C296}" type="pres">
      <dgm:prSet presAssocID="{BDF32BC6-1FA4-40A9-B385-21D2F67A985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A122E8-CED3-403F-8427-0F36782358AB}" type="pres">
      <dgm:prSet presAssocID="{59B5A5F2-7251-4884-B962-3CBA26AF2BCA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548A8064-A061-41F2-BD64-4D77FD67C33F}" type="pres">
      <dgm:prSet presAssocID="{59B5A5F2-7251-4884-B962-3CBA26AF2BC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02F7D4BC-AB60-422F-8B3C-AAA26BA88B65}" type="pres">
      <dgm:prSet presAssocID="{4273B89E-A9DF-4386-A094-25935F3FFAC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2008626-68A0-4146-8F26-873A04221819}" type="presOf" srcId="{59B5A5F2-7251-4884-B962-3CBA26AF2BCA}" destId="{548A8064-A061-41F2-BD64-4D77FD67C33F}" srcOrd="1" destOrd="0" presId="urn:microsoft.com/office/officeart/2005/8/layout/process1"/>
    <dgm:cxn modelId="{09E31E2B-D5B7-4ECC-84AA-061EC3DDE687}" type="presOf" srcId="{1013FAE5-9369-40FF-894F-08F8A49CE36C}" destId="{E91B4035-0920-4EB7-A935-02DBF76055AA}" srcOrd="0" destOrd="0" presId="urn:microsoft.com/office/officeart/2005/8/layout/process1"/>
    <dgm:cxn modelId="{D978B3CC-9524-42F9-819B-8D16A51B2EF6}" srcId="{F7A453B8-8B6E-40A8-91BA-D5BA1FFE5BAA}" destId="{4273B89E-A9DF-4386-A094-25935F3FFAC9}" srcOrd="2" destOrd="0" parTransId="{6E9343BB-659F-456E-8EC7-3879BDBE8D0D}" sibTransId="{83776C22-2454-4AD9-928C-169465037E00}"/>
    <dgm:cxn modelId="{65CA0B0C-F0CC-41CF-809E-445773586377}" type="presOf" srcId="{F7A453B8-8B6E-40A8-91BA-D5BA1FFE5BAA}" destId="{2DD2F327-D676-4BA6-BE84-BF169C9A59FA}" srcOrd="0" destOrd="0" presId="urn:microsoft.com/office/officeart/2005/8/layout/process1"/>
    <dgm:cxn modelId="{A10A91A5-7021-41A4-A4B2-5450F74DE924}" type="presOf" srcId="{4273B89E-A9DF-4386-A094-25935F3FFAC9}" destId="{02F7D4BC-AB60-422F-8B3C-AAA26BA88B65}" srcOrd="0" destOrd="0" presId="urn:microsoft.com/office/officeart/2005/8/layout/process1"/>
    <dgm:cxn modelId="{61924C50-2097-44A5-A0D6-5D87DB7EA813}" type="presOf" srcId="{BDF32BC6-1FA4-40A9-B385-21D2F67A985A}" destId="{357B4AB7-1F06-4DB7-B284-22C25622C296}" srcOrd="0" destOrd="0" presId="urn:microsoft.com/office/officeart/2005/8/layout/process1"/>
    <dgm:cxn modelId="{5703FC9B-12B3-40A1-BE5D-0963980C2F1B}" srcId="{F7A453B8-8B6E-40A8-91BA-D5BA1FFE5BAA}" destId="{B4AC1ADB-E077-41C5-81BA-EC86089A2FF2}" srcOrd="0" destOrd="0" parTransId="{4EDBDCA5-B1C5-4B2A-8654-B09095EC3D26}" sibTransId="{1013FAE5-9369-40FF-894F-08F8A49CE36C}"/>
    <dgm:cxn modelId="{60916F2E-B999-4678-9F2E-3DFEF543A7AE}" type="presOf" srcId="{B4AC1ADB-E077-41C5-81BA-EC86089A2FF2}" destId="{F01344BD-6129-4870-BB6D-250720063C59}" srcOrd="0" destOrd="0" presId="urn:microsoft.com/office/officeart/2005/8/layout/process1"/>
    <dgm:cxn modelId="{1FE79723-A44C-48B8-8319-EEDE3FF8AA1A}" type="presOf" srcId="{59B5A5F2-7251-4884-B962-3CBA26AF2BCA}" destId="{92A122E8-CED3-403F-8427-0F36782358AB}" srcOrd="0" destOrd="0" presId="urn:microsoft.com/office/officeart/2005/8/layout/process1"/>
    <dgm:cxn modelId="{36317CFA-101E-4FD2-A792-5D98495F3570}" type="presOf" srcId="{1013FAE5-9369-40FF-894F-08F8A49CE36C}" destId="{9EDF8223-70B2-4A76-9BBC-E1B0AE271201}" srcOrd="1" destOrd="0" presId="urn:microsoft.com/office/officeart/2005/8/layout/process1"/>
    <dgm:cxn modelId="{AE7F1B75-9D20-4B99-97C5-EB7C6598D666}" srcId="{F7A453B8-8B6E-40A8-91BA-D5BA1FFE5BAA}" destId="{BDF32BC6-1FA4-40A9-B385-21D2F67A985A}" srcOrd="1" destOrd="0" parTransId="{83FB94FC-4521-4C58-8907-5059D295DFDA}" sibTransId="{59B5A5F2-7251-4884-B962-3CBA26AF2BCA}"/>
    <dgm:cxn modelId="{5377CA2F-5256-4F9D-8BA0-996A6075FA34}" type="presParOf" srcId="{2DD2F327-D676-4BA6-BE84-BF169C9A59FA}" destId="{F01344BD-6129-4870-BB6D-250720063C59}" srcOrd="0" destOrd="0" presId="urn:microsoft.com/office/officeart/2005/8/layout/process1"/>
    <dgm:cxn modelId="{12E4C480-C632-4296-B4A5-57098057605B}" type="presParOf" srcId="{2DD2F327-D676-4BA6-BE84-BF169C9A59FA}" destId="{E91B4035-0920-4EB7-A935-02DBF76055AA}" srcOrd="1" destOrd="0" presId="urn:microsoft.com/office/officeart/2005/8/layout/process1"/>
    <dgm:cxn modelId="{88817194-E6CA-4238-A47C-3CB49EF8629D}" type="presParOf" srcId="{E91B4035-0920-4EB7-A935-02DBF76055AA}" destId="{9EDF8223-70B2-4A76-9BBC-E1B0AE271201}" srcOrd="0" destOrd="0" presId="urn:microsoft.com/office/officeart/2005/8/layout/process1"/>
    <dgm:cxn modelId="{63E4C388-2987-4D85-86EC-64ADB305B1DC}" type="presParOf" srcId="{2DD2F327-D676-4BA6-BE84-BF169C9A59FA}" destId="{357B4AB7-1F06-4DB7-B284-22C25622C296}" srcOrd="2" destOrd="0" presId="urn:microsoft.com/office/officeart/2005/8/layout/process1"/>
    <dgm:cxn modelId="{BF8DF193-B695-4FC9-9E66-4E45C6A00E3C}" type="presParOf" srcId="{2DD2F327-D676-4BA6-BE84-BF169C9A59FA}" destId="{92A122E8-CED3-403F-8427-0F36782358AB}" srcOrd="3" destOrd="0" presId="urn:microsoft.com/office/officeart/2005/8/layout/process1"/>
    <dgm:cxn modelId="{2F0064D5-9126-4848-A070-E0B8F8297338}" type="presParOf" srcId="{92A122E8-CED3-403F-8427-0F36782358AB}" destId="{548A8064-A061-41F2-BD64-4D77FD67C33F}" srcOrd="0" destOrd="0" presId="urn:microsoft.com/office/officeart/2005/8/layout/process1"/>
    <dgm:cxn modelId="{A80DA534-335C-40BE-AD80-65D46BBED172}" type="presParOf" srcId="{2DD2F327-D676-4BA6-BE84-BF169C9A59FA}" destId="{02F7D4BC-AB60-422F-8B3C-AAA26BA88B6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453B8-8B6E-40A8-91BA-D5BA1FFE5BAA}" type="doc">
      <dgm:prSet loTypeId="urn:microsoft.com/office/officeart/2005/8/layout/process1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zh-CN" altLang="en-US"/>
        </a:p>
      </dgm:t>
    </dgm:pt>
    <dgm:pt modelId="{B4AC1ADB-E077-41C5-81BA-EC86089A2FF2}">
      <dgm:prSet phldrT="[文本]" custT="1"/>
      <dgm:spPr/>
      <dgm:t>
        <a:bodyPr/>
        <a:lstStyle/>
        <a:p>
          <a:r>
            <a:rPr lang="en-US" altLang="zh-CN" sz="1600" dirty="0" err="1" smtClean="0"/>
            <a:t>tool.h</a:t>
          </a:r>
          <a:endParaRPr lang="zh-CN" altLang="en-US" sz="1600" dirty="0"/>
        </a:p>
      </dgm:t>
    </dgm:pt>
    <dgm:pt modelId="{4EDBDCA5-B1C5-4B2A-8654-B09095EC3D26}" type="parTrans" cxnId="{5703FC9B-12B3-40A1-BE5D-0963980C2F1B}">
      <dgm:prSet/>
      <dgm:spPr/>
      <dgm:t>
        <a:bodyPr/>
        <a:lstStyle/>
        <a:p>
          <a:endParaRPr lang="zh-CN" altLang="en-US" sz="2400"/>
        </a:p>
      </dgm:t>
    </dgm:pt>
    <dgm:pt modelId="{1013FAE5-9369-40FF-894F-08F8A49CE36C}" type="sibTrans" cxnId="{5703FC9B-12B3-40A1-BE5D-0963980C2F1B}">
      <dgm:prSet custT="1"/>
      <dgm:spPr/>
      <dgm:t>
        <a:bodyPr/>
        <a:lstStyle/>
        <a:p>
          <a:endParaRPr lang="zh-CN" altLang="en-US" sz="1100"/>
        </a:p>
      </dgm:t>
    </dgm:pt>
    <dgm:pt modelId="{BDF32BC6-1FA4-40A9-B385-21D2F67A985A}">
      <dgm:prSet phldrT="[文本]" custT="1"/>
      <dgm:spPr/>
      <dgm:t>
        <a:bodyPr/>
        <a:lstStyle/>
        <a:p>
          <a:r>
            <a:rPr lang="en-US" altLang="zh-CN" sz="1600" dirty="0" err="1" smtClean="0"/>
            <a:t>evalstate.h</a:t>
          </a:r>
          <a:endParaRPr lang="zh-CN" altLang="en-US" sz="1600" dirty="0"/>
        </a:p>
      </dgm:t>
    </dgm:pt>
    <dgm:pt modelId="{83FB94FC-4521-4C58-8907-5059D295DFDA}" type="parTrans" cxnId="{AE7F1B75-9D20-4B99-97C5-EB7C6598D666}">
      <dgm:prSet/>
      <dgm:spPr/>
      <dgm:t>
        <a:bodyPr/>
        <a:lstStyle/>
        <a:p>
          <a:endParaRPr lang="zh-CN" altLang="en-US" sz="2400"/>
        </a:p>
      </dgm:t>
    </dgm:pt>
    <dgm:pt modelId="{59B5A5F2-7251-4884-B962-3CBA26AF2BCA}" type="sibTrans" cxnId="{AE7F1B75-9D20-4B99-97C5-EB7C6598D666}">
      <dgm:prSet custT="1"/>
      <dgm:spPr/>
      <dgm:t>
        <a:bodyPr/>
        <a:lstStyle/>
        <a:p>
          <a:endParaRPr lang="zh-CN" altLang="en-US" sz="1100"/>
        </a:p>
      </dgm:t>
    </dgm:pt>
    <dgm:pt modelId="{4273B89E-A9DF-4386-A094-25935F3FFAC9}">
      <dgm:prSet phldrT="[文本]" custT="1"/>
      <dgm:spPr/>
      <dgm:t>
        <a:bodyPr/>
        <a:lstStyle/>
        <a:p>
          <a:r>
            <a:rPr lang="en-US" altLang="zh-CN" sz="1600" dirty="0" err="1" smtClean="0"/>
            <a:t>exp.h</a:t>
          </a:r>
          <a:endParaRPr lang="zh-CN" altLang="en-US" sz="1600" dirty="0"/>
        </a:p>
      </dgm:t>
    </dgm:pt>
    <dgm:pt modelId="{6E9343BB-659F-456E-8EC7-3879BDBE8D0D}" type="parTrans" cxnId="{D978B3CC-9524-42F9-819B-8D16A51B2EF6}">
      <dgm:prSet/>
      <dgm:spPr/>
      <dgm:t>
        <a:bodyPr/>
        <a:lstStyle/>
        <a:p>
          <a:endParaRPr lang="zh-CN" altLang="en-US" sz="2400"/>
        </a:p>
      </dgm:t>
    </dgm:pt>
    <dgm:pt modelId="{83776C22-2454-4AD9-928C-169465037E00}" type="sibTrans" cxnId="{D978B3CC-9524-42F9-819B-8D16A51B2EF6}">
      <dgm:prSet custT="1"/>
      <dgm:spPr/>
      <dgm:t>
        <a:bodyPr/>
        <a:lstStyle/>
        <a:p>
          <a:endParaRPr lang="zh-CN" altLang="en-US" sz="1100"/>
        </a:p>
      </dgm:t>
    </dgm:pt>
    <dgm:pt modelId="{58B11F74-76E4-4171-BFE8-15D9854D70ED}">
      <dgm:prSet custT="1"/>
      <dgm:spPr/>
      <dgm:t>
        <a:bodyPr/>
        <a:lstStyle/>
        <a:p>
          <a:r>
            <a:rPr lang="en-US" altLang="zh-CN" sz="1600" dirty="0" err="1" smtClean="0"/>
            <a:t>statement.h</a:t>
          </a:r>
          <a:endParaRPr lang="zh-CN" altLang="en-US" sz="1600" dirty="0"/>
        </a:p>
      </dgm:t>
    </dgm:pt>
    <dgm:pt modelId="{96053987-5BCB-4AB9-848B-B4C3A03B7C63}" type="parTrans" cxnId="{77B7F349-E5B3-4EA5-A1A5-3568128FACF7}">
      <dgm:prSet/>
      <dgm:spPr/>
      <dgm:t>
        <a:bodyPr/>
        <a:lstStyle/>
        <a:p>
          <a:endParaRPr lang="zh-CN" altLang="en-US" sz="2400"/>
        </a:p>
      </dgm:t>
    </dgm:pt>
    <dgm:pt modelId="{B12BC35D-1ACF-4471-B43C-CAD983FECF42}" type="sibTrans" cxnId="{77B7F349-E5B3-4EA5-A1A5-3568128FACF7}">
      <dgm:prSet custT="1"/>
      <dgm:spPr/>
      <dgm:t>
        <a:bodyPr/>
        <a:lstStyle/>
        <a:p>
          <a:endParaRPr lang="zh-CN" altLang="en-US" sz="1100"/>
        </a:p>
      </dgm:t>
    </dgm:pt>
    <dgm:pt modelId="{6D16D627-F74E-4864-AB42-747039E94EAB}">
      <dgm:prSet custT="1"/>
      <dgm:spPr/>
      <dgm:t>
        <a:bodyPr/>
        <a:lstStyle/>
        <a:p>
          <a:r>
            <a:rPr lang="en-US" altLang="zh-CN" sz="1600" dirty="0" err="1" smtClean="0"/>
            <a:t>program.h</a:t>
          </a:r>
          <a:endParaRPr lang="zh-CN" altLang="en-US" sz="1600" dirty="0"/>
        </a:p>
      </dgm:t>
    </dgm:pt>
    <dgm:pt modelId="{C35BCD4C-E473-4BA7-9D0F-82A58C0A141A}" type="parTrans" cxnId="{60EC96F7-B025-4BF5-8AE9-5740115D016D}">
      <dgm:prSet/>
      <dgm:spPr/>
      <dgm:t>
        <a:bodyPr/>
        <a:lstStyle/>
        <a:p>
          <a:endParaRPr lang="zh-CN" altLang="en-US" sz="2400"/>
        </a:p>
      </dgm:t>
    </dgm:pt>
    <dgm:pt modelId="{217A081C-A43C-4B4C-B601-48B071525F0F}" type="sibTrans" cxnId="{60EC96F7-B025-4BF5-8AE9-5740115D016D}">
      <dgm:prSet/>
      <dgm:spPr/>
      <dgm:t>
        <a:bodyPr/>
        <a:lstStyle/>
        <a:p>
          <a:endParaRPr lang="zh-CN" altLang="en-US" sz="2400"/>
        </a:p>
      </dgm:t>
    </dgm:pt>
    <dgm:pt modelId="{2DD2F327-D676-4BA6-BE84-BF169C9A59FA}" type="pres">
      <dgm:prSet presAssocID="{F7A453B8-8B6E-40A8-91BA-D5BA1FFE5BA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01344BD-6129-4870-BB6D-250720063C59}" type="pres">
      <dgm:prSet presAssocID="{B4AC1ADB-E077-41C5-81BA-EC86089A2FF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1B4035-0920-4EB7-A935-02DBF76055AA}" type="pres">
      <dgm:prSet presAssocID="{1013FAE5-9369-40FF-894F-08F8A49CE36C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9EDF8223-70B2-4A76-9BBC-E1B0AE271201}" type="pres">
      <dgm:prSet presAssocID="{1013FAE5-9369-40FF-894F-08F8A49CE36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357B4AB7-1F06-4DB7-B284-22C25622C296}" type="pres">
      <dgm:prSet presAssocID="{BDF32BC6-1FA4-40A9-B385-21D2F67A985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A122E8-CED3-403F-8427-0F36782358AB}" type="pres">
      <dgm:prSet presAssocID="{59B5A5F2-7251-4884-B962-3CBA26AF2BCA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548A8064-A061-41F2-BD64-4D77FD67C33F}" type="pres">
      <dgm:prSet presAssocID="{59B5A5F2-7251-4884-B962-3CBA26AF2BCA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02F7D4BC-AB60-422F-8B3C-AAA26BA88B65}" type="pres">
      <dgm:prSet presAssocID="{4273B89E-A9DF-4386-A094-25935F3FFAC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F04CB2-A97F-45F8-A589-CA82361E51BB}" type="pres">
      <dgm:prSet presAssocID="{83776C22-2454-4AD9-928C-169465037E00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9079D505-1EB7-4C05-98BE-FE9DC17D81A0}" type="pres">
      <dgm:prSet presAssocID="{83776C22-2454-4AD9-928C-169465037E00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D73200D1-B506-491D-94B0-F65F0CBFCF34}" type="pres">
      <dgm:prSet presAssocID="{58B11F74-76E4-4171-BFE8-15D9854D70E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D55226-4B97-4F2E-850C-984D3979DCFE}" type="pres">
      <dgm:prSet presAssocID="{B12BC35D-1ACF-4471-B43C-CAD983FECF42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997B13A0-B0FF-47AD-9BA8-A976E012AA80}" type="pres">
      <dgm:prSet presAssocID="{B12BC35D-1ACF-4471-B43C-CAD983FECF42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B5DD5A92-E524-4E7B-A1C4-DC413CB355C9}" type="pres">
      <dgm:prSet presAssocID="{6D16D627-F74E-4864-AB42-747039E94E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65B10E8-0473-4A65-B322-EF0F650A90AE}" type="presOf" srcId="{B12BC35D-1ACF-4471-B43C-CAD983FECF42}" destId="{57D55226-4B97-4F2E-850C-984D3979DCFE}" srcOrd="0" destOrd="0" presId="urn:microsoft.com/office/officeart/2005/8/layout/process1"/>
    <dgm:cxn modelId="{311F07F0-544D-4AEE-8F78-D08FF658D85C}" type="presOf" srcId="{6D16D627-F74E-4864-AB42-747039E94EAB}" destId="{B5DD5A92-E524-4E7B-A1C4-DC413CB355C9}" srcOrd="0" destOrd="0" presId="urn:microsoft.com/office/officeart/2005/8/layout/process1"/>
    <dgm:cxn modelId="{83E73F7B-0158-42E4-8127-CA69B2028098}" type="presOf" srcId="{F7A453B8-8B6E-40A8-91BA-D5BA1FFE5BAA}" destId="{2DD2F327-D676-4BA6-BE84-BF169C9A59FA}" srcOrd="0" destOrd="0" presId="urn:microsoft.com/office/officeart/2005/8/layout/process1"/>
    <dgm:cxn modelId="{0BCE1428-210C-4783-868A-F5502F93B0E6}" type="presOf" srcId="{59B5A5F2-7251-4884-B962-3CBA26AF2BCA}" destId="{92A122E8-CED3-403F-8427-0F36782358AB}" srcOrd="0" destOrd="0" presId="urn:microsoft.com/office/officeart/2005/8/layout/process1"/>
    <dgm:cxn modelId="{9FA61408-8320-4BF7-96DD-50FF1BFE62F3}" type="presOf" srcId="{4273B89E-A9DF-4386-A094-25935F3FFAC9}" destId="{02F7D4BC-AB60-422F-8B3C-AAA26BA88B65}" srcOrd="0" destOrd="0" presId="urn:microsoft.com/office/officeart/2005/8/layout/process1"/>
    <dgm:cxn modelId="{BD7F2000-C071-4F5B-A6AD-759EA9AE02B3}" type="presOf" srcId="{B4AC1ADB-E077-41C5-81BA-EC86089A2FF2}" destId="{F01344BD-6129-4870-BB6D-250720063C59}" srcOrd="0" destOrd="0" presId="urn:microsoft.com/office/officeart/2005/8/layout/process1"/>
    <dgm:cxn modelId="{D978B3CC-9524-42F9-819B-8D16A51B2EF6}" srcId="{F7A453B8-8B6E-40A8-91BA-D5BA1FFE5BAA}" destId="{4273B89E-A9DF-4386-A094-25935F3FFAC9}" srcOrd="2" destOrd="0" parTransId="{6E9343BB-659F-456E-8EC7-3879BDBE8D0D}" sibTransId="{83776C22-2454-4AD9-928C-169465037E00}"/>
    <dgm:cxn modelId="{9B8E9623-23FC-4374-A49F-FCA4FE180363}" type="presOf" srcId="{59B5A5F2-7251-4884-B962-3CBA26AF2BCA}" destId="{548A8064-A061-41F2-BD64-4D77FD67C33F}" srcOrd="1" destOrd="0" presId="urn:microsoft.com/office/officeart/2005/8/layout/process1"/>
    <dgm:cxn modelId="{77B7F349-E5B3-4EA5-A1A5-3568128FACF7}" srcId="{F7A453B8-8B6E-40A8-91BA-D5BA1FFE5BAA}" destId="{58B11F74-76E4-4171-BFE8-15D9854D70ED}" srcOrd="3" destOrd="0" parTransId="{96053987-5BCB-4AB9-848B-B4C3A03B7C63}" sibTransId="{B12BC35D-1ACF-4471-B43C-CAD983FECF42}"/>
    <dgm:cxn modelId="{9DBFD7F8-8F5A-4470-AB40-1C21F8405B8D}" type="presOf" srcId="{83776C22-2454-4AD9-928C-169465037E00}" destId="{9079D505-1EB7-4C05-98BE-FE9DC17D81A0}" srcOrd="1" destOrd="0" presId="urn:microsoft.com/office/officeart/2005/8/layout/process1"/>
    <dgm:cxn modelId="{35D99F9B-A53C-4A85-9509-5B71B767FAC4}" type="presOf" srcId="{58B11F74-76E4-4171-BFE8-15D9854D70ED}" destId="{D73200D1-B506-491D-94B0-F65F0CBFCF34}" srcOrd="0" destOrd="0" presId="urn:microsoft.com/office/officeart/2005/8/layout/process1"/>
    <dgm:cxn modelId="{0CF95C7D-2FEA-4C39-939A-E98C3C739A07}" type="presOf" srcId="{B12BC35D-1ACF-4471-B43C-CAD983FECF42}" destId="{997B13A0-B0FF-47AD-9BA8-A976E012AA80}" srcOrd="1" destOrd="0" presId="urn:microsoft.com/office/officeart/2005/8/layout/process1"/>
    <dgm:cxn modelId="{282D3D4B-C795-45E2-9A86-1BB8C4575F30}" type="presOf" srcId="{83776C22-2454-4AD9-928C-169465037E00}" destId="{85F04CB2-A97F-45F8-A589-CA82361E51BB}" srcOrd="0" destOrd="0" presId="urn:microsoft.com/office/officeart/2005/8/layout/process1"/>
    <dgm:cxn modelId="{9AC2FE33-4D70-43C3-A63D-3C34BAB62F06}" type="presOf" srcId="{BDF32BC6-1FA4-40A9-B385-21D2F67A985A}" destId="{357B4AB7-1F06-4DB7-B284-22C25622C296}" srcOrd="0" destOrd="0" presId="urn:microsoft.com/office/officeart/2005/8/layout/process1"/>
    <dgm:cxn modelId="{60EC96F7-B025-4BF5-8AE9-5740115D016D}" srcId="{F7A453B8-8B6E-40A8-91BA-D5BA1FFE5BAA}" destId="{6D16D627-F74E-4864-AB42-747039E94EAB}" srcOrd="4" destOrd="0" parTransId="{C35BCD4C-E473-4BA7-9D0F-82A58C0A141A}" sibTransId="{217A081C-A43C-4B4C-B601-48B071525F0F}"/>
    <dgm:cxn modelId="{F8B0B5AF-9C18-4648-92AE-5D7C4FD64885}" type="presOf" srcId="{1013FAE5-9369-40FF-894F-08F8A49CE36C}" destId="{E91B4035-0920-4EB7-A935-02DBF76055AA}" srcOrd="0" destOrd="0" presId="urn:microsoft.com/office/officeart/2005/8/layout/process1"/>
    <dgm:cxn modelId="{AE7F1B75-9D20-4B99-97C5-EB7C6598D666}" srcId="{F7A453B8-8B6E-40A8-91BA-D5BA1FFE5BAA}" destId="{BDF32BC6-1FA4-40A9-B385-21D2F67A985A}" srcOrd="1" destOrd="0" parTransId="{83FB94FC-4521-4C58-8907-5059D295DFDA}" sibTransId="{59B5A5F2-7251-4884-B962-3CBA26AF2BCA}"/>
    <dgm:cxn modelId="{3C22192E-71A3-44FD-BE56-FE1CDD9E891D}" type="presOf" srcId="{1013FAE5-9369-40FF-894F-08F8A49CE36C}" destId="{9EDF8223-70B2-4A76-9BBC-E1B0AE271201}" srcOrd="1" destOrd="0" presId="urn:microsoft.com/office/officeart/2005/8/layout/process1"/>
    <dgm:cxn modelId="{5703FC9B-12B3-40A1-BE5D-0963980C2F1B}" srcId="{F7A453B8-8B6E-40A8-91BA-D5BA1FFE5BAA}" destId="{B4AC1ADB-E077-41C5-81BA-EC86089A2FF2}" srcOrd="0" destOrd="0" parTransId="{4EDBDCA5-B1C5-4B2A-8654-B09095EC3D26}" sibTransId="{1013FAE5-9369-40FF-894F-08F8A49CE36C}"/>
    <dgm:cxn modelId="{34C2DC48-E397-4069-A260-7BBB0FEE7B0D}" type="presParOf" srcId="{2DD2F327-D676-4BA6-BE84-BF169C9A59FA}" destId="{F01344BD-6129-4870-BB6D-250720063C59}" srcOrd="0" destOrd="0" presId="urn:microsoft.com/office/officeart/2005/8/layout/process1"/>
    <dgm:cxn modelId="{C7A6CC55-1CC9-47F3-8824-9D41A1BBA9E9}" type="presParOf" srcId="{2DD2F327-D676-4BA6-BE84-BF169C9A59FA}" destId="{E91B4035-0920-4EB7-A935-02DBF76055AA}" srcOrd="1" destOrd="0" presId="urn:microsoft.com/office/officeart/2005/8/layout/process1"/>
    <dgm:cxn modelId="{1F9EFAA5-4052-4C84-B2CC-C271C88C5DFC}" type="presParOf" srcId="{E91B4035-0920-4EB7-A935-02DBF76055AA}" destId="{9EDF8223-70B2-4A76-9BBC-E1B0AE271201}" srcOrd="0" destOrd="0" presId="urn:microsoft.com/office/officeart/2005/8/layout/process1"/>
    <dgm:cxn modelId="{45198415-1FF9-43C8-A78F-75D84CBFF965}" type="presParOf" srcId="{2DD2F327-D676-4BA6-BE84-BF169C9A59FA}" destId="{357B4AB7-1F06-4DB7-B284-22C25622C296}" srcOrd="2" destOrd="0" presId="urn:microsoft.com/office/officeart/2005/8/layout/process1"/>
    <dgm:cxn modelId="{75EEE3B0-D37E-4D05-A49A-DFE683EB3077}" type="presParOf" srcId="{2DD2F327-D676-4BA6-BE84-BF169C9A59FA}" destId="{92A122E8-CED3-403F-8427-0F36782358AB}" srcOrd="3" destOrd="0" presId="urn:microsoft.com/office/officeart/2005/8/layout/process1"/>
    <dgm:cxn modelId="{1D9A67FD-F525-4E0D-A54E-3DFFB2F72522}" type="presParOf" srcId="{92A122E8-CED3-403F-8427-0F36782358AB}" destId="{548A8064-A061-41F2-BD64-4D77FD67C33F}" srcOrd="0" destOrd="0" presId="urn:microsoft.com/office/officeart/2005/8/layout/process1"/>
    <dgm:cxn modelId="{7FB7D8AB-4D2D-4EDC-A1D2-EFB844370B15}" type="presParOf" srcId="{2DD2F327-D676-4BA6-BE84-BF169C9A59FA}" destId="{02F7D4BC-AB60-422F-8B3C-AAA26BA88B65}" srcOrd="4" destOrd="0" presId="urn:microsoft.com/office/officeart/2005/8/layout/process1"/>
    <dgm:cxn modelId="{473E9353-C940-4B72-A9BA-E03F4EDF00C8}" type="presParOf" srcId="{2DD2F327-D676-4BA6-BE84-BF169C9A59FA}" destId="{85F04CB2-A97F-45F8-A589-CA82361E51BB}" srcOrd="5" destOrd="0" presId="urn:microsoft.com/office/officeart/2005/8/layout/process1"/>
    <dgm:cxn modelId="{68D0DE76-4C85-4BEF-A59D-DD6789198EFC}" type="presParOf" srcId="{85F04CB2-A97F-45F8-A589-CA82361E51BB}" destId="{9079D505-1EB7-4C05-98BE-FE9DC17D81A0}" srcOrd="0" destOrd="0" presId="urn:microsoft.com/office/officeart/2005/8/layout/process1"/>
    <dgm:cxn modelId="{A5771AB1-5CF1-43CF-9317-F06C09612534}" type="presParOf" srcId="{2DD2F327-D676-4BA6-BE84-BF169C9A59FA}" destId="{D73200D1-B506-491D-94B0-F65F0CBFCF34}" srcOrd="6" destOrd="0" presId="urn:microsoft.com/office/officeart/2005/8/layout/process1"/>
    <dgm:cxn modelId="{62FC9B88-3D59-4CF8-900B-92535FDF269F}" type="presParOf" srcId="{2DD2F327-D676-4BA6-BE84-BF169C9A59FA}" destId="{57D55226-4B97-4F2E-850C-984D3979DCFE}" srcOrd="7" destOrd="0" presId="urn:microsoft.com/office/officeart/2005/8/layout/process1"/>
    <dgm:cxn modelId="{486DC25C-5431-4EEC-A015-A5DF40EDFAC9}" type="presParOf" srcId="{57D55226-4B97-4F2E-850C-984D3979DCFE}" destId="{997B13A0-B0FF-47AD-9BA8-A976E012AA80}" srcOrd="0" destOrd="0" presId="urn:microsoft.com/office/officeart/2005/8/layout/process1"/>
    <dgm:cxn modelId="{B708634E-3801-4179-89CA-836A4BF9DF57}" type="presParOf" srcId="{2DD2F327-D676-4BA6-BE84-BF169C9A59FA}" destId="{B5DD5A92-E524-4E7B-A1C4-DC413CB355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344BD-6129-4870-BB6D-250720063C59}">
      <dsp:nvSpPr>
        <dsp:cNvPr id="0" name=""/>
        <dsp:cNvSpPr/>
      </dsp:nvSpPr>
      <dsp:spPr>
        <a:xfrm>
          <a:off x="5611" y="632228"/>
          <a:ext cx="1677236" cy="1006342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Basic</a:t>
          </a:r>
          <a:r>
            <a:rPr lang="zh-CN" altLang="en-US" sz="2500" kern="1200" dirty="0" smtClean="0"/>
            <a:t>语言的解析</a:t>
          </a:r>
          <a:endParaRPr lang="zh-CN" altLang="en-US" sz="2500" kern="1200" dirty="0"/>
        </a:p>
      </dsp:txBody>
      <dsp:txXfrm>
        <a:off x="35086" y="661703"/>
        <a:ext cx="1618286" cy="947392"/>
      </dsp:txXfrm>
    </dsp:sp>
    <dsp:sp modelId="{E91B4035-0920-4EB7-A935-02DBF76055AA}">
      <dsp:nvSpPr>
        <dsp:cNvPr id="0" name=""/>
        <dsp:cNvSpPr/>
      </dsp:nvSpPr>
      <dsp:spPr>
        <a:xfrm>
          <a:off x="1850572" y="927422"/>
          <a:ext cx="355574" cy="4159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1850572" y="1010613"/>
        <a:ext cx="248902" cy="249572"/>
      </dsp:txXfrm>
    </dsp:sp>
    <dsp:sp modelId="{357B4AB7-1F06-4DB7-B284-22C25622C296}">
      <dsp:nvSpPr>
        <dsp:cNvPr id="0" name=""/>
        <dsp:cNvSpPr/>
      </dsp:nvSpPr>
      <dsp:spPr>
        <a:xfrm>
          <a:off x="2353743" y="632228"/>
          <a:ext cx="1677236" cy="1006342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-24950"/>
            <a:lumOff val="331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指令体系的扩展</a:t>
          </a:r>
          <a:endParaRPr lang="zh-CN" altLang="en-US" sz="2500" kern="1200" dirty="0"/>
        </a:p>
      </dsp:txBody>
      <dsp:txXfrm>
        <a:off x="2383218" y="661703"/>
        <a:ext cx="1618286" cy="947392"/>
      </dsp:txXfrm>
    </dsp:sp>
    <dsp:sp modelId="{92A122E8-CED3-403F-8427-0F36782358AB}">
      <dsp:nvSpPr>
        <dsp:cNvPr id="0" name=""/>
        <dsp:cNvSpPr/>
      </dsp:nvSpPr>
      <dsp:spPr>
        <a:xfrm>
          <a:off x="4198703" y="927422"/>
          <a:ext cx="355574" cy="4159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-35432"/>
            <a:lumOff val="437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4198703" y="1010613"/>
        <a:ext cx="248902" cy="249572"/>
      </dsp:txXfrm>
    </dsp:sp>
    <dsp:sp modelId="{02F7D4BC-AB60-422F-8B3C-AAA26BA88B65}">
      <dsp:nvSpPr>
        <dsp:cNvPr id="0" name=""/>
        <dsp:cNvSpPr/>
      </dsp:nvSpPr>
      <dsp:spPr>
        <a:xfrm>
          <a:off x="4701874" y="632228"/>
          <a:ext cx="1677236" cy="1006342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-24950"/>
            <a:lumOff val="331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加入</a:t>
          </a:r>
          <a:r>
            <a:rPr lang="en-US" altLang="zh-CN" sz="2500" kern="1200" dirty="0" smtClean="0"/>
            <a:t>LCD</a:t>
          </a:r>
          <a:r>
            <a:rPr lang="zh-CN" altLang="en-US" sz="2500" kern="1200" dirty="0" smtClean="0"/>
            <a:t>显示功能</a:t>
          </a:r>
          <a:endParaRPr lang="zh-CN" altLang="en-US" sz="2500" kern="1200" dirty="0"/>
        </a:p>
      </dsp:txBody>
      <dsp:txXfrm>
        <a:off x="4731349" y="661703"/>
        <a:ext cx="1618286" cy="9473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344BD-6129-4870-BB6D-250720063C59}">
      <dsp:nvSpPr>
        <dsp:cNvPr id="0" name=""/>
        <dsp:cNvSpPr/>
      </dsp:nvSpPr>
      <dsp:spPr>
        <a:xfrm>
          <a:off x="4018" y="438874"/>
          <a:ext cx="1245691" cy="747414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tool.h</a:t>
          </a:r>
          <a:endParaRPr lang="zh-CN" altLang="en-US" sz="1600" kern="1200" dirty="0"/>
        </a:p>
      </dsp:txBody>
      <dsp:txXfrm>
        <a:off x="25909" y="460765"/>
        <a:ext cx="1201909" cy="703632"/>
      </dsp:txXfrm>
    </dsp:sp>
    <dsp:sp modelId="{E91B4035-0920-4EB7-A935-02DBF76055AA}">
      <dsp:nvSpPr>
        <dsp:cNvPr id="0" name=""/>
        <dsp:cNvSpPr/>
      </dsp:nvSpPr>
      <dsp:spPr>
        <a:xfrm>
          <a:off x="1374278" y="658115"/>
          <a:ext cx="264086" cy="308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374278" y="719901"/>
        <a:ext cx="184860" cy="185359"/>
      </dsp:txXfrm>
    </dsp:sp>
    <dsp:sp modelId="{357B4AB7-1F06-4DB7-B284-22C25622C296}">
      <dsp:nvSpPr>
        <dsp:cNvPr id="0" name=""/>
        <dsp:cNvSpPr/>
      </dsp:nvSpPr>
      <dsp:spPr>
        <a:xfrm>
          <a:off x="1747986" y="438874"/>
          <a:ext cx="1245691" cy="747414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-14970"/>
            <a:lumOff val="198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evalstate.h</a:t>
          </a:r>
          <a:endParaRPr lang="zh-CN" altLang="en-US" sz="1600" kern="1200" dirty="0"/>
        </a:p>
      </dsp:txBody>
      <dsp:txXfrm>
        <a:off x="1769877" y="460765"/>
        <a:ext cx="1201909" cy="703632"/>
      </dsp:txXfrm>
    </dsp:sp>
    <dsp:sp modelId="{92A122E8-CED3-403F-8427-0F36782358AB}">
      <dsp:nvSpPr>
        <dsp:cNvPr id="0" name=""/>
        <dsp:cNvSpPr/>
      </dsp:nvSpPr>
      <dsp:spPr>
        <a:xfrm>
          <a:off x="3118246" y="658115"/>
          <a:ext cx="264086" cy="308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-17716"/>
            <a:lumOff val="218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118246" y="719901"/>
        <a:ext cx="184860" cy="185359"/>
      </dsp:txXfrm>
    </dsp:sp>
    <dsp:sp modelId="{02F7D4BC-AB60-422F-8B3C-AAA26BA88B65}">
      <dsp:nvSpPr>
        <dsp:cNvPr id="0" name=""/>
        <dsp:cNvSpPr/>
      </dsp:nvSpPr>
      <dsp:spPr>
        <a:xfrm>
          <a:off x="3491953" y="438874"/>
          <a:ext cx="1245691" cy="747414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-29940"/>
            <a:lumOff val="397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exp.h</a:t>
          </a:r>
          <a:endParaRPr lang="zh-CN" altLang="en-US" sz="1600" kern="1200" dirty="0"/>
        </a:p>
      </dsp:txBody>
      <dsp:txXfrm>
        <a:off x="3513844" y="460765"/>
        <a:ext cx="1201909" cy="703632"/>
      </dsp:txXfrm>
    </dsp:sp>
    <dsp:sp modelId="{85F04CB2-A97F-45F8-A589-CA82361E51BB}">
      <dsp:nvSpPr>
        <dsp:cNvPr id="0" name=""/>
        <dsp:cNvSpPr/>
      </dsp:nvSpPr>
      <dsp:spPr>
        <a:xfrm>
          <a:off x="4862214" y="658115"/>
          <a:ext cx="264086" cy="308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-35432"/>
            <a:lumOff val="437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4862214" y="719901"/>
        <a:ext cx="184860" cy="185359"/>
      </dsp:txXfrm>
    </dsp:sp>
    <dsp:sp modelId="{D73200D1-B506-491D-94B0-F65F0CBFCF34}">
      <dsp:nvSpPr>
        <dsp:cNvPr id="0" name=""/>
        <dsp:cNvSpPr/>
      </dsp:nvSpPr>
      <dsp:spPr>
        <a:xfrm>
          <a:off x="5235921" y="438874"/>
          <a:ext cx="1245691" cy="747414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-29940"/>
            <a:lumOff val="397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statement.h</a:t>
          </a:r>
          <a:endParaRPr lang="zh-CN" altLang="en-US" sz="1600" kern="1200" dirty="0"/>
        </a:p>
      </dsp:txBody>
      <dsp:txXfrm>
        <a:off x="5257812" y="460765"/>
        <a:ext cx="1201909" cy="703632"/>
      </dsp:txXfrm>
    </dsp:sp>
    <dsp:sp modelId="{57D55226-4B97-4F2E-850C-984D3979DCFE}">
      <dsp:nvSpPr>
        <dsp:cNvPr id="0" name=""/>
        <dsp:cNvSpPr/>
      </dsp:nvSpPr>
      <dsp:spPr>
        <a:xfrm>
          <a:off x="6606182" y="658115"/>
          <a:ext cx="264086" cy="308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-17716"/>
            <a:lumOff val="218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6606182" y="719901"/>
        <a:ext cx="184860" cy="185359"/>
      </dsp:txXfrm>
    </dsp:sp>
    <dsp:sp modelId="{B5DD5A92-E524-4E7B-A1C4-DC413CB355C9}">
      <dsp:nvSpPr>
        <dsp:cNvPr id="0" name=""/>
        <dsp:cNvSpPr/>
      </dsp:nvSpPr>
      <dsp:spPr>
        <a:xfrm>
          <a:off x="6979889" y="438874"/>
          <a:ext cx="1245691" cy="747414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-14970"/>
            <a:lumOff val="198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program.h</a:t>
          </a:r>
          <a:endParaRPr lang="zh-CN" altLang="en-US" sz="1600" kern="1200" dirty="0"/>
        </a:p>
      </dsp:txBody>
      <dsp:txXfrm>
        <a:off x="7001780" y="460765"/>
        <a:ext cx="1201909" cy="703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E378B514-E26E-4274-AA5F-653F41F0D63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7833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DE0CD6E-2470-40D8-9193-9CAEA186293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19870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647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8176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9080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175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477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0883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1516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4798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1029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4401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语言解析代码，耗时三天，完全原创。</a:t>
            </a:r>
            <a:endParaRPr lang="en-US" altLang="zh-CN" dirty="0" smtClean="0"/>
          </a:p>
          <a:p>
            <a:r>
              <a:rPr lang="en-US" altLang="zh-CN" dirty="0" err="1" smtClean="0"/>
              <a:t>evalstate</a:t>
            </a:r>
            <a:r>
              <a:rPr lang="zh-CN" altLang="en-US" dirty="0" smtClean="0"/>
              <a:t>相当于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map</a:t>
            </a:r>
            <a:r>
              <a:rPr lang="zh-CN" altLang="en-US" dirty="0" smtClean="0"/>
              <a:t>结构</a:t>
            </a:r>
            <a:endParaRPr lang="en-US" altLang="zh-CN" dirty="0" smtClean="0"/>
          </a:p>
          <a:p>
            <a:r>
              <a:rPr lang="zh-CN" altLang="en-US" dirty="0" smtClean="0"/>
              <a:t>如果是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直接用类会方便很多，但是</a:t>
            </a:r>
            <a:r>
              <a:rPr lang="en-US" altLang="zh-CN" dirty="0" smtClean="0"/>
              <a:t>C</a:t>
            </a:r>
            <a:r>
              <a:rPr lang="zh-CN" altLang="en-US" dirty="0" smtClean="0"/>
              <a:t>的话就要使用指针传递参数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849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Beginners' All-purpose Symbolic Instruction Code</a:t>
            </a:r>
            <a:r>
              <a:rPr lang="zh-CN" altLang="en-US" dirty="0" smtClean="0"/>
              <a:t>，意思就是“初学者通用符号指令代码”，是一种设计给初学者使用的程序设计语言。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HELP</a:t>
            </a:r>
            <a:r>
              <a:rPr lang="zh-CN" altLang="en-US" dirty="0" smtClean="0"/>
              <a:t>指令可查看支持的语句类型。</a:t>
            </a:r>
            <a:endParaRPr lang="en-US" altLang="zh-CN" dirty="0" smtClean="0"/>
          </a:p>
          <a:p>
            <a:r>
              <a:rPr lang="zh-CN" altLang="en-US" dirty="0" smtClean="0"/>
              <a:t>指令体系的扩展：加入了</a:t>
            </a:r>
            <a:r>
              <a:rPr lang="en-US" altLang="zh-CN" dirty="0" smtClean="0"/>
              <a:t>HIGH LOW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DELAY </a:t>
            </a:r>
            <a:r>
              <a:rPr lang="zh-CN" altLang="en-US" dirty="0" smtClean="0"/>
              <a:t>指令</a:t>
            </a:r>
            <a:endParaRPr lang="en-US" altLang="zh-CN" dirty="0" smtClean="0"/>
          </a:p>
          <a:p>
            <a:r>
              <a:rPr lang="en-US" altLang="zh-CN" dirty="0" smtClean="0"/>
              <a:t>LCD</a:t>
            </a:r>
            <a:r>
              <a:rPr lang="zh-CN" altLang="en-US" dirty="0" smtClean="0"/>
              <a:t>的显示功能：将打印到虚拟串口的文字输入到</a:t>
            </a:r>
            <a:r>
              <a:rPr lang="en-US" altLang="zh-CN" dirty="0" smtClean="0"/>
              <a:t>LCD</a:t>
            </a:r>
            <a:r>
              <a:rPr lang="zh-CN" altLang="en-US" dirty="0" smtClean="0"/>
              <a:t>屏幕上显示出来。两个版本，一个是完整版，包括代码的显示，一个是只显示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LET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6631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语言解析代码，耗时三天，完全原创。</a:t>
            </a:r>
            <a:endParaRPr lang="en-US" altLang="zh-CN" dirty="0" smtClean="0"/>
          </a:p>
          <a:p>
            <a:r>
              <a:rPr lang="zh-CN" altLang="en-US" dirty="0" smtClean="0"/>
              <a:t>三个</a:t>
            </a:r>
            <a:r>
              <a:rPr lang="en-US" altLang="zh-CN" dirty="0" err="1" smtClean="0"/>
              <a:t>typedef</a:t>
            </a:r>
            <a:r>
              <a:rPr lang="zh-CN" altLang="en-US" dirty="0" smtClean="0"/>
              <a:t>对应三个类。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56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dirty="0" smtClean="0"/>
              <a:t>An </a:t>
            </a:r>
            <a:r>
              <a:rPr lang="en-US" altLang="zh-CN" sz="1200" i="1" dirty="0" smtClean="0"/>
              <a:t>expression</a:t>
            </a:r>
            <a:r>
              <a:rPr lang="en-US" altLang="zh-CN" sz="1200" b="0" dirty="0" smtClean="0"/>
              <a:t> is a recursive structure that can contain subexpressions.</a:t>
            </a:r>
          </a:p>
          <a:p>
            <a:r>
              <a:rPr lang="zh-CN" altLang="en-US" sz="1200" b="0" dirty="0" smtClean="0"/>
              <a:t>针对不同类型的</a:t>
            </a:r>
            <a:r>
              <a:rPr lang="en-US" altLang="zh-CN" sz="1200" b="0" dirty="0" err="1" smtClean="0"/>
              <a:t>exp</a:t>
            </a:r>
            <a:r>
              <a:rPr lang="zh-CN" altLang="en-US" sz="1200" b="0" dirty="0" smtClean="0"/>
              <a:t>返回不同的</a:t>
            </a:r>
            <a:r>
              <a:rPr lang="en-US" altLang="zh-CN" sz="1200" b="0" dirty="0" smtClean="0"/>
              <a:t>value</a:t>
            </a:r>
            <a:r>
              <a:rPr lang="zh-CN" altLang="en-US" sz="1200" b="0" dirty="0" smtClean="0"/>
              <a:t>。</a:t>
            </a:r>
            <a:endParaRPr lang="en-US" altLang="zh-CN" sz="1200" b="0" dirty="0" smtClean="0"/>
          </a:p>
          <a:p>
            <a:r>
              <a:rPr lang="zh-CN" altLang="en-US" sz="1200" b="0" dirty="0" smtClean="0"/>
              <a:t>此外，可以注意到建立了</a:t>
            </a:r>
            <a:r>
              <a:rPr lang="en-US" altLang="zh-CN" sz="1200" b="0" dirty="0" smtClean="0"/>
              <a:t>error report</a:t>
            </a:r>
            <a:r>
              <a:rPr lang="zh-CN" altLang="en-US" sz="1200" b="0" dirty="0" smtClean="0"/>
              <a:t>机制。</a:t>
            </a:r>
            <a:endParaRPr lang="en-US" altLang="zh-CN" sz="1200" b="0" dirty="0" smtClean="0"/>
          </a:p>
          <a:p>
            <a:r>
              <a:rPr lang="zh-CN" altLang="en-US" dirty="0" smtClean="0"/>
              <a:t>关于表达式其实最难的部分是建立，因为有括号、有语法判断、有优先级等等。</a:t>
            </a:r>
            <a:endParaRPr lang="en-US" altLang="zh-CN" dirty="0" smtClean="0"/>
          </a:p>
          <a:p>
            <a:pPr lvl="1" algn="just">
              <a:lnSpc>
                <a:spcPct val="85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altLang="zh-CN" sz="2200" b="0" dirty="0" smtClean="0"/>
              <a:t>An </a:t>
            </a:r>
            <a:r>
              <a:rPr lang="en-US" altLang="zh-CN" sz="2200" i="1" dirty="0" smtClean="0"/>
              <a:t>expression</a:t>
            </a:r>
            <a:r>
              <a:rPr lang="en-US" altLang="zh-CN" sz="2200" b="0" dirty="0" smtClean="0"/>
              <a:t> is either a </a:t>
            </a:r>
            <a:r>
              <a:rPr lang="en-US" altLang="zh-CN" sz="2200" b="0" i="1" dirty="0" smtClean="0"/>
              <a:t>term</a:t>
            </a:r>
            <a:r>
              <a:rPr lang="en-US" altLang="zh-CN" sz="2200" b="0" dirty="0" smtClean="0"/>
              <a:t> or two expressions joined by an operator.</a:t>
            </a:r>
          </a:p>
          <a:p>
            <a:pPr lvl="1" algn="just">
              <a:lnSpc>
                <a:spcPct val="85000"/>
              </a:lnSpc>
              <a:spcBef>
                <a:spcPct val="0"/>
              </a:spcBef>
              <a:spcAft>
                <a:spcPct val="60000"/>
              </a:spcAft>
            </a:pPr>
            <a:r>
              <a:rPr lang="en-US" altLang="zh-CN" sz="2200" b="0" dirty="0" smtClean="0"/>
              <a:t>A </a:t>
            </a:r>
            <a:r>
              <a:rPr lang="en-US" altLang="zh-CN" sz="2200" i="1" dirty="0" smtClean="0"/>
              <a:t>term</a:t>
            </a:r>
            <a:r>
              <a:rPr lang="en-US" altLang="zh-CN" sz="2200" b="0" dirty="0" smtClean="0"/>
              <a:t> is either a constant, an identifier, or an expression enclosed in parentheses.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4494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 smtClean="0"/>
              <a:t>难在</a:t>
            </a:r>
            <a:r>
              <a:rPr lang="en-US" altLang="zh-CN" sz="1200" b="0" dirty="0" smtClean="0"/>
              <a:t>if then </a:t>
            </a:r>
            <a:r>
              <a:rPr lang="zh-CN" altLang="en-US" sz="1200" b="0" dirty="0" smtClean="0"/>
              <a:t>和 </a:t>
            </a:r>
            <a:r>
              <a:rPr lang="en-US" altLang="zh-CN" sz="1200" b="0" dirty="0" smtClean="0"/>
              <a:t>for </a:t>
            </a:r>
            <a:r>
              <a:rPr lang="zh-CN" altLang="en-US" sz="1200" b="0" dirty="0" smtClean="0"/>
              <a:t>语句</a:t>
            </a:r>
            <a:endParaRPr lang="en-US" altLang="zh-CN" sz="2200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3690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dirty="0" smtClean="0"/>
              <a:t>我们对指令体系的的扩展。</a:t>
            </a:r>
            <a:endParaRPr lang="en-US" altLang="zh-CN" sz="2200" b="0" dirty="0" smtClean="0"/>
          </a:p>
          <a:p>
            <a:r>
              <a:rPr lang="zh-CN" altLang="en-US" sz="2200" b="0" dirty="0" smtClean="0"/>
              <a:t>按照</a:t>
            </a:r>
            <a:r>
              <a:rPr lang="en-US" altLang="zh-CN" sz="2200" b="0" dirty="0" smtClean="0"/>
              <a:t>BASIC</a:t>
            </a:r>
            <a:r>
              <a:rPr lang="zh-CN" altLang="en-US" sz="2200" b="0" dirty="0" smtClean="0"/>
              <a:t>的官方简介，这些是可以不要行号可以直接执行的。</a:t>
            </a:r>
            <a:endParaRPr lang="en-US" altLang="zh-CN" sz="2200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3237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200" b="0" dirty="0" smtClean="0"/>
              <a:t>105</a:t>
            </a:r>
            <a:r>
              <a:rPr lang="zh-CN" altLang="en-US" sz="2200" b="0" dirty="0" smtClean="0"/>
              <a:t>个检测代码，一一通过测试</a:t>
            </a:r>
            <a:endParaRPr lang="en-US" altLang="zh-CN" sz="2200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6965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dirty="0" smtClean="0"/>
              <a:t>行号是</a:t>
            </a:r>
            <a:r>
              <a:rPr lang="en-US" altLang="zh-CN" sz="2200" b="0" dirty="0" smtClean="0"/>
              <a:t>basic</a:t>
            </a:r>
            <a:r>
              <a:rPr lang="zh-CN" altLang="en-US" sz="2200" b="0" dirty="0" smtClean="0"/>
              <a:t>语句很特殊的一个部分，区别于其他解释型语言如</a:t>
            </a:r>
            <a:r>
              <a:rPr lang="en-US" altLang="zh-CN" sz="2200" b="0" dirty="0" smtClean="0"/>
              <a:t>python</a:t>
            </a:r>
            <a:r>
              <a:rPr lang="zh-CN" altLang="en-US" sz="2200" b="0" dirty="0" smtClean="0"/>
              <a:t>、</a:t>
            </a:r>
            <a:r>
              <a:rPr lang="en-US" altLang="zh-CN" sz="2200" b="0" dirty="0" err="1" smtClean="0"/>
              <a:t>scala</a:t>
            </a:r>
            <a:r>
              <a:rPr lang="zh-CN" altLang="en-US" sz="2200" b="0" dirty="0" smtClean="0"/>
              <a:t>的标志。</a:t>
            </a:r>
            <a:endParaRPr lang="en-US" altLang="zh-CN" sz="2200" b="0" dirty="0" smtClean="0"/>
          </a:p>
          <a:p>
            <a:r>
              <a:rPr lang="zh-CN" altLang="en-US" sz="2200" b="0" dirty="0" smtClean="0"/>
              <a:t>背后是</a:t>
            </a:r>
            <a:r>
              <a:rPr lang="en-US" altLang="zh-CN" sz="2200" b="0" dirty="0" smtClean="0"/>
              <a:t>program</a:t>
            </a:r>
            <a:r>
              <a:rPr lang="zh-CN" altLang="en-US" sz="2200" b="0" dirty="0" smtClean="0"/>
              <a:t>的结构里有一个有序数组在储存角标，每次加入</a:t>
            </a:r>
            <a:r>
              <a:rPr lang="en-US" altLang="zh-CN" sz="2200" b="0" dirty="0" smtClean="0"/>
              <a:t>line</a:t>
            </a:r>
            <a:r>
              <a:rPr lang="zh-CN" altLang="en-US" sz="2200" b="0" dirty="0" smtClean="0"/>
              <a:t>时更新一次这个数组。</a:t>
            </a:r>
            <a:endParaRPr lang="en-US" altLang="zh-CN" sz="2200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0432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200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5832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200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6508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、类，引用传递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、改用静态空间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654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6158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75605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通过蜂鸣器显示</a:t>
            </a:r>
            <a:r>
              <a:rPr lang="en-US" altLang="zh-CN" dirty="0" smtClean="0"/>
              <a:t>PK7</a:t>
            </a:r>
            <a:r>
              <a:rPr lang="zh-CN" altLang="en-US" dirty="0" smtClean="0"/>
              <a:t>电位的变化。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941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817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2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960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873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384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E0CD6E-2470-40D8-9193-9CAEA1862933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83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 descr="2-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1150" y="3808413"/>
            <a:ext cx="3752850" cy="304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1" descr="图片5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2" descr="图片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3" descr="图片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4" descr="图片3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5" descr="图片4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extLst/>
        </p:spPr>
        <p:txBody>
          <a:bodyPr tIns="45720" anchor="ctr"/>
          <a:lstStyle>
            <a:lvl1pPr>
              <a:defRPr sz="43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 descr="2-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1150" y="3808413"/>
            <a:ext cx="3752850" cy="304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1" descr="图片5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2" descr="图片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3" descr="图片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4" descr="图片3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5" descr="图片4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extLst/>
        </p:spPr>
        <p:txBody>
          <a:bodyPr tIns="45720" anchor="ctr"/>
          <a:lstStyle>
            <a:lvl1pPr>
              <a:defRPr sz="43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 descr="Gold bar"/>
          <p:cNvSpPr>
            <a:spLocks noChangeArrowheads="1"/>
          </p:cNvSpPr>
          <p:nvPr/>
        </p:nvSpPr>
        <p:spPr bwMode="auto">
          <a:xfrm>
            <a:off x="228600" y="2590800"/>
            <a:ext cx="2868613" cy="20002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lIns="81272" tIns="40636" rIns="81272" bIns="40636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5" name="Rectangle 8" descr="Orange bar"/>
          <p:cNvSpPr>
            <a:spLocks noChangeArrowheads="1"/>
          </p:cNvSpPr>
          <p:nvPr/>
        </p:nvSpPr>
        <p:spPr bwMode="auto">
          <a:xfrm>
            <a:off x="3097213" y="2590800"/>
            <a:ext cx="2873375" cy="20002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lIns="81272" tIns="40636" rIns="81272" bIns="40636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6" name="Rectangle 9" descr="Slate bar"/>
          <p:cNvSpPr>
            <a:spLocks noChangeArrowheads="1"/>
          </p:cNvSpPr>
          <p:nvPr/>
        </p:nvSpPr>
        <p:spPr bwMode="auto">
          <a:xfrm>
            <a:off x="5970588" y="2590800"/>
            <a:ext cx="2868612" cy="200025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81272" tIns="40636" rIns="81272" bIns="40636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7" name="Picture 27" descr="2-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1150" y="3808413"/>
            <a:ext cx="3752850" cy="304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1" descr="图片5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2" descr="图片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3" descr="图片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4" descr="图片3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5" descr="图片4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8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418" y="686809"/>
            <a:ext cx="7773164" cy="2126656"/>
          </a:xfrm>
        </p:spPr>
        <p:txBody>
          <a:bodyPr/>
          <a:lstStyle>
            <a:lvl1pPr algn="ctr"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smtClean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2226" y="3269897"/>
            <a:ext cx="6399548" cy="221016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smtClean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7BCA5DC6-F352-4F03-AB5C-19A3C0E5BD2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68413"/>
            <a:ext cx="8229600" cy="506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华文新魏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  <a:cs typeface="华文新魏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  <a:cs typeface="华文新魏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  <a:cs typeface="华文新魏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  <a:cs typeface="华文新魏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黑体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68413"/>
            <a:ext cx="8229600" cy="506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1625" y="-26988"/>
            <a:ext cx="8842375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1625" y="1285875"/>
            <a:ext cx="867410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en-US" altLang="zh-CN" smtClean="0"/>
          </a:p>
          <a:p>
            <a:pPr lvl="1"/>
            <a:r>
              <a:rPr lang="zh-CN" altLang="en-US" smtClean="0"/>
              <a:t>第二级</a:t>
            </a:r>
            <a:endParaRPr lang="en-US" altLang="zh-CN" smtClean="0"/>
          </a:p>
          <a:p>
            <a:pPr lvl="2"/>
            <a:r>
              <a:rPr lang="zh-CN" altLang="en-US" smtClean="0"/>
              <a:t>第三级</a:t>
            </a:r>
            <a:endParaRPr lang="en-US" altLang="zh-CN" smtClean="0"/>
          </a:p>
          <a:p>
            <a:pPr lvl="3"/>
            <a:r>
              <a:rPr lang="zh-CN" altLang="en-US" smtClean="0"/>
              <a:t>第四级</a:t>
            </a:r>
            <a:endParaRPr lang="en-US" altLang="zh-CN" smtClean="0"/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705225" y="6262688"/>
            <a:ext cx="2132013" cy="455612"/>
          </a:xfrm>
          <a:prstGeom prst="rect">
            <a:avLst/>
          </a:prstGeom>
        </p:spPr>
        <p:txBody>
          <a:bodyPr vert="horz" wrap="square" lIns="81272" tIns="40636" rIns="81272" bIns="40636" numCol="1" anchor="t" anchorCtr="0" compatLnSpc="1">
            <a:prstTxWarp prst="textNoShape">
              <a:avLst/>
            </a:prstTxWarp>
          </a:bodyPr>
          <a:lstStyle>
            <a:lvl1pPr>
              <a:defRPr b="0">
                <a:latin typeface="Arial" charset="0"/>
                <a:ea typeface="宋体" pitchFamily="2" charset="-122"/>
              </a:defRPr>
            </a:lvl1pPr>
          </a:lstStyle>
          <a:p>
            <a:pPr algn="ctr"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427788"/>
            <a:ext cx="576263" cy="457200"/>
          </a:xfrm>
          <a:prstGeom prst="rect">
            <a:avLst/>
          </a:prstGeom>
          <a:extLst/>
        </p:spPr>
        <p:txBody>
          <a:bodyPr vert="horz" wrap="square" lIns="91420" tIns="45710" rIns="91420" bIns="4571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C32BE80-A43D-4D94-A9C2-EF020C5F0A2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</p:sldLayoutIdLst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+mj-ea"/>
          <a:cs typeface="+mj-cs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黑体" pitchFamily="2" charset="-122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黑体" pitchFamily="2" charset="-122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黑体" pitchFamily="2" charset="-122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黑体" pitchFamily="2" charset="-122"/>
        </a:defRPr>
      </a:lvl5pPr>
      <a:lvl6pPr marL="406359" algn="l" defTabSz="91430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812719" algn="l" defTabSz="91430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219078" algn="l" defTabSz="91430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625437" algn="l" defTabSz="91430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1313" indent="-341313" algn="l" defTabSz="912813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defTabSz="9128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Arial" charset="0"/>
          <a:ea typeface="+mn-ea"/>
        </a:defRPr>
      </a:lvl2pPr>
      <a:lvl3pPr marL="1141413" indent="-227013" algn="l" defTabSz="91281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Arial" charset="0"/>
          <a:ea typeface="+mn-ea"/>
        </a:defRPr>
      </a:lvl3pPr>
      <a:lvl4pPr marL="1598613" indent="-227013" algn="l" defTabSz="912813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Arial" charset="0"/>
          <a:ea typeface="+mn-ea"/>
        </a:defRPr>
      </a:lvl4pPr>
      <a:lvl5pPr marL="2055813" indent="-227013" algn="l" defTabSz="912813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Arial" charset="0"/>
          <a:ea typeface="+mn-ea"/>
        </a:defRPr>
      </a:lvl5pPr>
      <a:lvl6pPr marL="2463554" indent="-228577" algn="l" defTabSz="914309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6pPr>
      <a:lvl7pPr marL="2869913" indent="-228577" algn="l" defTabSz="914309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7pPr>
      <a:lvl8pPr marL="3276272" indent="-228577" algn="l" defTabSz="914309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8pPr>
      <a:lvl9pPr marL="3682632" indent="-228577" algn="l" defTabSz="914309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8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10.jp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.png"/><Relationship Id="rId9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0.jpg"/><Relationship Id="rId7" Type="http://schemas.openxmlformats.org/officeDocument/2006/relationships/diagramLayout" Target="../diagrams/layout2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.xml"/><Relationship Id="rId11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0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3" Type="http://schemas.openxmlformats.org/officeDocument/2006/relationships/image" Target="../media/image10.jp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2.png"/><Relationship Id="rId9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5" descr="D:\Powerpoint模板\200812_SJTUPPT_template\校徽系列\缩小版\蓝色系 小尺寸校徽展开式 (10mm以下使用) [转换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5" y="201613"/>
            <a:ext cx="20288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1750576"/>
            <a:ext cx="9144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4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M4</a:t>
            </a:r>
            <a:r>
              <a:rPr lang="zh-CN" altLang="en-US" sz="4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板的</a:t>
            </a:r>
            <a:r>
              <a:rPr lang="en-US" altLang="zh-CN" sz="4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BASIC</a:t>
            </a:r>
            <a:r>
              <a:rPr lang="zh-CN" altLang="en-US" sz="41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行楷" pitchFamily="2" charset="-122"/>
                <a:cs typeface="Times New Roman" panose="02020603050405020304" pitchFamily="18" charset="0"/>
              </a:rPr>
              <a:t>语言解释器的实现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2905780"/>
            <a:ext cx="419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——</a:t>
            </a:r>
            <a:r>
              <a:rPr lang="zh-CN" altLang="en-US" sz="28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嵌入式开放课题报告</a:t>
            </a:r>
            <a:endParaRPr lang="zh-CN" altLang="en-US" sz="2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 bwMode="auto">
          <a:xfrm>
            <a:off x="1104900" y="4754880"/>
            <a:ext cx="75819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0" rIns="91420" bIns="45710" numCol="1" anchor="t" anchorCtr="0" compatLnSpc="1">
            <a:prstTxWarp prst="textNoShape">
              <a:avLst/>
            </a:prstTxWarp>
          </a:bodyPr>
          <a:lstStyle/>
          <a:p>
            <a:pPr defTabSz="912813" eaLnBrk="0" hangingPunct="0">
              <a:spcBef>
                <a:spcPct val="20000"/>
              </a:spcBef>
              <a:buClr>
                <a:srgbClr val="FFCC00"/>
              </a:buClr>
              <a:buSzPct val="75000"/>
              <a:defRPr/>
            </a:pPr>
            <a:r>
              <a:rPr lang="zh-CN" altLang="en-US" sz="2800" b="1" spc="-3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刘子凡        </a:t>
            </a:r>
            <a:r>
              <a:rPr lang="en-US" altLang="zh-CN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5140219311     </a:t>
            </a:r>
            <a:r>
              <a:rPr lang="en-US" altLang="zh-CN" sz="2800" b="1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601956270@qq.com</a:t>
            </a:r>
            <a:r>
              <a:rPr lang="zh-CN" altLang="en-US" sz="2800" b="1" spc="-3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</a:t>
            </a:r>
            <a:endParaRPr lang="en-US" altLang="zh-CN" sz="2800" b="1" spc="-3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  <a:p>
            <a:pPr defTabSz="912813" eaLnBrk="0" hangingPunct="0">
              <a:spcBef>
                <a:spcPct val="20000"/>
              </a:spcBef>
              <a:buClr>
                <a:srgbClr val="FFCC00"/>
              </a:buClr>
              <a:buSzPct val="75000"/>
              <a:defRPr/>
            </a:pPr>
            <a:r>
              <a:rPr lang="zh-CN" altLang="en-US" sz="2800" b="1" spc="-3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罗晶              </a:t>
            </a:r>
            <a:r>
              <a:rPr lang="en-US" altLang="zh-CN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5140219349</a:t>
            </a:r>
            <a:r>
              <a:rPr lang="en-US" altLang="zh-CN" sz="2800" b="1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sjtuluo@foxmail.com</a:t>
            </a:r>
            <a:endParaRPr lang="zh-CN" altLang="zh-CN" sz="28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defTabSz="912813" eaLnBrk="0" hangingPunct="0">
              <a:spcBef>
                <a:spcPct val="20000"/>
              </a:spcBef>
              <a:buClr>
                <a:srgbClr val="FFCC00"/>
              </a:buClr>
              <a:buSzPct val="75000"/>
              <a:buFont typeface="Wingdings" pitchFamily="2" charset="2"/>
              <a:buNone/>
              <a:defRPr/>
            </a:pPr>
            <a:endParaRPr lang="en-US" altLang="zh-CN" sz="2800" b="1" spc="-3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  <a:p>
            <a:pPr defTabSz="912813" eaLnBrk="0" hangingPunct="0">
              <a:spcBef>
                <a:spcPct val="20000"/>
              </a:spcBef>
              <a:buClr>
                <a:srgbClr val="FFCC00"/>
              </a:buClr>
              <a:buSzPct val="75000"/>
              <a:buFont typeface="Wingdings" pitchFamily="2" charset="2"/>
              <a:buNone/>
              <a:defRPr/>
            </a:pPr>
            <a:endParaRPr lang="zh-CN" altLang="en-US" sz="2800" b="1" spc="-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13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DELAY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的实现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T4F0{_H9)JYPKN%YROU7YJ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200" y="1838132"/>
            <a:ext cx="6195344" cy="3734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8076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12864B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型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开发</a:t>
            </a:r>
          </a:p>
        </p:txBody>
      </p:sp>
      <p:pic>
        <p:nvPicPr>
          <p:cNvPr id="10" name="内容占位符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" y="2046932"/>
            <a:ext cx="4320000" cy="3240000"/>
          </a:xfr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28" y="2046932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82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12864B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型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的开发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· 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主要参数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%5FP@C4XXN7MV{S_Y20BVY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" y="1838132"/>
            <a:ext cx="8663478" cy="373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418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12864B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型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的开发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· 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引脚功能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QQ截图2016061622021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4092" y="1584960"/>
            <a:ext cx="5782512" cy="497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75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12864B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型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的开发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· 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串行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连接时序图</a:t>
            </a:r>
          </a:p>
        </p:txBody>
      </p:sp>
      <p:pic>
        <p:nvPicPr>
          <p:cNvPr id="8" name="图片 7" descr="RDSW1Q%}0QNH_QBI2B25RI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235" y="1600200"/>
            <a:ext cx="8615531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70558" y="5333999"/>
            <a:ext cx="8061960" cy="121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RW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表示数据从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LCD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到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MCU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0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表示数据从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MCU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到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LCD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RS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表示数据是显示数据，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L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表示数据是控制指令</a:t>
            </a:r>
          </a:p>
        </p:txBody>
      </p:sp>
    </p:spTree>
    <p:extLst>
      <p:ext uri="{BB962C8B-B14F-4D97-AF65-F5344CB8AC3E}">
        <p14:creationId xmlns:p14="http://schemas.microsoft.com/office/powerpoint/2010/main" val="343760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12864B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型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的开发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· 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控制代码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1152426" y="1600200"/>
            <a:ext cx="5172173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PL0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SID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PL1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SCLK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878821" y="2145086"/>
            <a:ext cx="3434909" cy="4804368"/>
            <a:chOff x="5141111" y="1605633"/>
            <a:chExt cx="4126616" cy="5151437"/>
          </a:xfrm>
        </p:grpSpPr>
        <p:pic>
          <p:nvPicPr>
            <p:cNvPr id="11" name="图片 10" descr="TW_L9F]8OV`GU}2SH@ULN`T.pn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41111" y="1605633"/>
              <a:ext cx="4126616" cy="5151437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7682963" y="2366665"/>
              <a:ext cx="514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Y</a:t>
              </a:r>
              <a:endParaRPr lang="zh-CN" altLang="en-US" sz="14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931293" y="3017520"/>
              <a:ext cx="361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N</a:t>
              </a:r>
              <a:endParaRPr lang="zh-CN" altLang="en-US" sz="1400" dirty="0"/>
            </a:p>
          </p:txBody>
        </p:sp>
      </p:grpSp>
      <p:pic>
        <p:nvPicPr>
          <p:cNvPr id="10" name="图片 9" descr="usiafua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3386" y="2286000"/>
            <a:ext cx="5791200" cy="45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31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12864B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型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的开发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· 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控制代码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1152426" y="1600200"/>
            <a:ext cx="4562573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写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串口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指令</a:t>
            </a:r>
            <a:endParaRPr lang="en-US" altLang="zh-CN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 descr="co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400" y="2209600"/>
            <a:ext cx="4773082" cy="1595735"/>
          </a:xfrm>
          <a:prstGeom prst="rect">
            <a:avLst/>
          </a:prstGeom>
        </p:spPr>
      </p:pic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1152426" y="4071834"/>
            <a:ext cx="2200374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写串口数据</a:t>
            </a:r>
            <a:endParaRPr lang="en-US" altLang="zh-CN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 descr="dat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400" y="4714868"/>
            <a:ext cx="4581359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66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 build="p"/>
      <p:bldP spid="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12864B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型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的开发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· 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控制代码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1152426" y="1600200"/>
            <a:ext cx="4562573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初始化</a:t>
            </a:r>
            <a:endParaRPr lang="en-US" altLang="zh-CN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ICDinit.png"/>
          <p:cNvPicPr>
            <a:picLocks noChangeAspect="1"/>
          </p:cNvPicPr>
          <p:nvPr/>
        </p:nvPicPr>
        <p:blipFill rotWithShape="1">
          <a:blip r:embed="rId5" cstate="print"/>
          <a:srcRect r="2485"/>
          <a:stretch/>
        </p:blipFill>
        <p:spPr>
          <a:xfrm>
            <a:off x="1152427" y="2286001"/>
            <a:ext cx="7991574" cy="39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8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12864B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型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的开发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· 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控制代码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4421858" y="1600200"/>
            <a:ext cx="4562573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清屏</a:t>
            </a:r>
            <a:endParaRPr lang="en-US" altLang="zh-CN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1063178" y="1600200"/>
            <a:ext cx="2200374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换行</a:t>
            </a:r>
            <a:endParaRPr lang="en-US" altLang="zh-CN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cl.png"/>
          <p:cNvPicPr>
            <a:picLocks noChangeAspect="1"/>
          </p:cNvPicPr>
          <p:nvPr/>
        </p:nvPicPr>
        <p:blipFill rotWithShape="1">
          <a:blip r:embed="rId5" cstate="print"/>
          <a:srcRect r="10357"/>
          <a:stretch/>
        </p:blipFill>
        <p:spPr>
          <a:xfrm>
            <a:off x="1170893" y="2438400"/>
            <a:ext cx="3173542" cy="377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lear.png"/>
          <p:cNvPicPr>
            <a:picLocks noChangeAspect="1"/>
          </p:cNvPicPr>
          <p:nvPr/>
        </p:nvPicPr>
        <p:blipFill rotWithShape="1">
          <a:blip r:embed="rId6" cstate="print"/>
          <a:srcRect r="9274"/>
          <a:stretch/>
        </p:blipFill>
        <p:spPr>
          <a:xfrm>
            <a:off x="4490889" y="2340791"/>
            <a:ext cx="4043511" cy="1107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4378950" y="3539057"/>
            <a:ext cx="2729249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打印字符串</a:t>
            </a:r>
            <a:endParaRPr lang="en-US" altLang="zh-CN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/>
          <a:srcRect l="3082"/>
          <a:stretch/>
        </p:blipFill>
        <p:spPr>
          <a:xfrm>
            <a:off x="4495799" y="4095963"/>
            <a:ext cx="4488632" cy="22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58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 build="p"/>
      <p:bldP spid="15" grpId="0" build="p"/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12864B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型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的开发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· 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演示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1066800" y="1607046"/>
            <a:ext cx="5193175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indent="0" eaLnBrk="0" hangingPunct="0">
              <a:lnSpc>
                <a:spcPct val="100000"/>
              </a:lnSpc>
              <a:spcBef>
                <a:spcPct val="20000"/>
              </a:spcBef>
              <a:buSzPct val="120000"/>
              <a:buNone/>
              <a:defRPr sz="28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defRPr>
            </a:lvl1pPr>
            <a:lvl2pPr marL="914400" indent="-285750" eaLnBrk="0" hangingPunct="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eaLnBrk="0" hangingPunct="0">
              <a:spcBef>
                <a:spcPct val="20000"/>
              </a:spcBef>
              <a:buChar char="•"/>
              <a:defRPr>
                <a:latin typeface="+mn-lt"/>
                <a:ea typeface="宋体" pitchFamily="2" charset="-122"/>
              </a:defRPr>
            </a:lvl3pPr>
            <a:lvl4pPr marL="1730375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宋体" pitchFamily="2" charset="-122"/>
              </a:defRPr>
            </a:lvl4pPr>
            <a:lvl5pPr marL="2138363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宋体" pitchFamily="2" charset="-122"/>
              </a:defRPr>
            </a:lvl5pPr>
            <a:lvl6pPr marL="2595563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宋体" pitchFamily="2" charset="-122"/>
              </a:defRPr>
            </a:lvl6pPr>
            <a:lvl7pPr marL="3052763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宋体" pitchFamily="2" charset="-122"/>
              </a:defRPr>
            </a:lvl7pPr>
            <a:lvl8pPr marL="3509963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宋体" pitchFamily="2" charset="-122"/>
              </a:defRPr>
            </a:lvl8pPr>
            <a:lvl9pPr marL="3967163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宋体" pitchFamily="2" charset="-122"/>
              </a:defRPr>
            </a:lvl9pPr>
          </a:lstStyle>
          <a:p>
            <a:r>
              <a:rPr lang="zh-CN" altLang="en-US" dirty="0"/>
              <a:t>超过</a:t>
            </a:r>
            <a:r>
              <a:rPr lang="en-US" altLang="zh-CN" dirty="0"/>
              <a:t>15</a:t>
            </a:r>
            <a:r>
              <a:rPr lang="zh-CN" altLang="en-US" dirty="0"/>
              <a:t>个</a:t>
            </a:r>
            <a:r>
              <a:rPr lang="zh-CN" altLang="en-US" dirty="0" smtClean="0"/>
              <a:t>字符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向左</a:t>
            </a:r>
            <a:r>
              <a:rPr lang="zh-CN" altLang="en-US" dirty="0"/>
              <a:t>流动显示</a:t>
            </a:r>
            <a:endParaRPr lang="en-US" altLang="zh-CN" dirty="0"/>
          </a:p>
          <a:p>
            <a:r>
              <a:rPr lang="zh-CN" altLang="en-US" dirty="0" smtClean="0"/>
              <a:t>超过</a:t>
            </a:r>
            <a:r>
              <a:rPr lang="en-US" altLang="zh-CN" dirty="0" smtClean="0"/>
              <a:t>4</a:t>
            </a:r>
            <a:r>
              <a:rPr lang="zh-CN" altLang="en-US" dirty="0" smtClean="0"/>
              <a:t>行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向</a:t>
            </a:r>
            <a:r>
              <a:rPr lang="zh-CN" altLang="en-US" dirty="0"/>
              <a:t>上</a:t>
            </a:r>
            <a:r>
              <a:rPr lang="zh-CN" altLang="en-US" dirty="0" smtClean="0"/>
              <a:t>滚动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24200"/>
            <a:ext cx="3600000" cy="27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24200"/>
            <a:ext cx="3600000" cy="27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24200"/>
            <a:ext cx="3600000" cy="27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24200"/>
            <a:ext cx="3600000" cy="27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124200"/>
            <a:ext cx="3600000" cy="27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24200"/>
            <a:ext cx="3600000" cy="27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124200"/>
            <a:ext cx="3600000" cy="270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24200"/>
            <a:ext cx="3600000" cy="27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00" y="3124200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38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报告纲要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400" y="1371600"/>
            <a:ext cx="6934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一、项目概述</a:t>
            </a:r>
            <a:endParaRPr lang="en-US" altLang="zh-CN" sz="28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二、分工明细</a:t>
            </a:r>
            <a:endParaRPr lang="en-US" altLang="zh-CN" sz="28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三、研发历程</a:t>
            </a:r>
            <a:endParaRPr lang="en-US" altLang="zh-CN" sz="28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715963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、底层开发</a:t>
            </a:r>
            <a:endParaRPr lang="en-US" altLang="zh-CN" sz="28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715963"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、上层实现</a:t>
            </a:r>
            <a:endParaRPr lang="en-US" altLang="zh-CN" sz="28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、课题</a:t>
            </a: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总结</a:t>
            </a:r>
            <a:endParaRPr lang="en-US" altLang="zh-CN" sz="28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、项目</a:t>
            </a:r>
            <a:r>
              <a:rPr lang="zh-CN" altLang="en-US" sz="2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演示</a:t>
            </a:r>
            <a:endParaRPr lang="en-US" altLang="zh-CN" sz="28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065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647700" y="3352800"/>
            <a:ext cx="8115300" cy="237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tool.h</a:t>
            </a:r>
            <a:endParaRPr lang="en-US" altLang="zh-CN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marL="0" indent="441325">
              <a:lnSpc>
                <a:spcPct val="120000"/>
              </a:lnSpc>
              <a:buNone/>
            </a:pP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包含一些工具函数，如</a:t>
            </a:r>
            <a:r>
              <a:rPr lang="en-US" altLang="zh-CN" b="1" kern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numCheck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b="1" kern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nameCheck</a:t>
            </a:r>
            <a:endParaRPr lang="en-US" altLang="zh-CN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kern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evalstate.h</a:t>
            </a:r>
            <a:endParaRPr lang="en-US" altLang="zh-CN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marL="0" indent="441325">
              <a:lnSpc>
                <a:spcPct val="120000"/>
              </a:lnSpc>
              <a:buNone/>
            </a:pP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实现变量名和值的对应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，记录程序运行状态。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696095"/>
            <a:ext cx="3209524" cy="11619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上层实现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47700" y="12192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一、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BASIC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解析的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C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语言代码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框架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140017151"/>
              </p:ext>
            </p:extLst>
          </p:nvPr>
        </p:nvGraphicFramePr>
        <p:xfrm>
          <a:off x="533400" y="1813691"/>
          <a:ext cx="8229599" cy="162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1447800"/>
            <a:ext cx="7847619" cy="5410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0276" y="3257999"/>
            <a:ext cx="5123809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6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-0.93732 -0.0104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75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1344BD-6129-4870-BB6D-250720063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F01344BD-6129-4870-BB6D-250720063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F01344BD-6129-4870-BB6D-250720063C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91B4035-0920-4EB7-A935-02DBF76055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E91B4035-0920-4EB7-A935-02DBF76055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E91B4035-0920-4EB7-A935-02DBF76055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7B4AB7-1F06-4DB7-B284-22C25622C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>
                                            <p:graphicEl>
                                              <a:dgm id="{357B4AB7-1F06-4DB7-B284-22C25622C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357B4AB7-1F06-4DB7-B284-22C25622C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2A122E8-CED3-403F-8427-0F3678235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>
                                            <p:graphicEl>
                                              <a:dgm id="{92A122E8-CED3-403F-8427-0F3678235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dgm id="{92A122E8-CED3-403F-8427-0F36782358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2F7D4BC-AB60-422F-8B3C-AAA26BA88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02F7D4BC-AB60-422F-8B3C-AAA26BA88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>
                                            <p:graphicEl>
                                              <a:dgm id="{02F7D4BC-AB60-422F-8B3C-AAA26BA88B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5F04CB2-A97F-45F8-A589-CA82361E5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>
                                            <p:graphicEl>
                                              <a:dgm id="{85F04CB2-A97F-45F8-A589-CA82361E5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">
                                            <p:graphicEl>
                                              <a:dgm id="{85F04CB2-A97F-45F8-A589-CA82361E51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73200D1-B506-491D-94B0-F65F0CBFC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9">
                                            <p:graphicEl>
                                              <a:dgm id="{D73200D1-B506-491D-94B0-F65F0CBFC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9">
                                            <p:graphicEl>
                                              <a:dgm id="{D73200D1-B506-491D-94B0-F65F0CBFCF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D55226-4B97-4F2E-850C-984D3979DC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57D55226-4B97-4F2E-850C-984D3979DC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">
                                            <p:graphicEl>
                                              <a:dgm id="{57D55226-4B97-4F2E-850C-984D3979DC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5DD5A92-E524-4E7B-A1C4-DC413CB355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>
                                            <p:graphicEl>
                                              <a:dgm id="{B5DD5A92-E524-4E7B-A1C4-DC413CB355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">
                                            <p:graphicEl>
                                              <a:dgm id="{B5DD5A92-E524-4E7B-A1C4-DC413CB355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-0.63299 -0.0104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9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7" grpId="0"/>
      <p:bldP spid="10" grpId="0" build="p"/>
      <p:bldGraphic spid="9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上层实现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47700" y="12192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一、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BASIC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解析器的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C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语言代码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框架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838200" y="2118360"/>
            <a:ext cx="81153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exp.h</a:t>
            </a:r>
            <a:endParaRPr lang="en-US" altLang="zh-CN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marL="0" indent="441325">
              <a:lnSpc>
                <a:spcPct val="12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表达式的实现和处理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kern="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statement.h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marL="0" indent="441325">
              <a:lnSpc>
                <a:spcPct val="12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语句的实现和处理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kern="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program.h</a:t>
            </a:r>
            <a:endParaRPr lang="en-US" altLang="zh-CN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marL="0" indent="441325">
              <a:lnSpc>
                <a:spcPct val="120000"/>
              </a:lnSpc>
              <a:buNone/>
            </a:pP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整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批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Basic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代码的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实现和处理</a:t>
            </a:r>
          </a:p>
          <a:p>
            <a:pPr marL="0" indent="441325">
              <a:lnSpc>
                <a:spcPct val="120000"/>
              </a:lnSpc>
              <a:buNone/>
            </a:pP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005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上层实现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47700" y="12192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二、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BASIC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解析器的实现细节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838200" y="2118360"/>
            <a:ext cx="8115300" cy="624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表达式树的建立与运算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" name="Picture 9" descr="exp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03" y="1790743"/>
            <a:ext cx="4446587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1546076" y="2743927"/>
            <a:ext cx="2895600" cy="1524001"/>
            <a:chOff x="2208" y="2976"/>
            <a:chExt cx="1824" cy="960"/>
          </a:xfrm>
        </p:grpSpPr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2208" y="2976"/>
              <a:ext cx="12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dirty="0"/>
                <a:t>E  </a:t>
              </a:r>
              <a:r>
                <a:rPr lang="en-US" altLang="zh-CN" sz="2000" dirty="0">
                  <a:sym typeface="Symbol" panose="05050102010706020507" pitchFamily="18" charset="2"/>
                </a:rPr>
                <a:t></a:t>
              </a:r>
              <a:r>
                <a:rPr lang="en-US" altLang="zh-CN" sz="2000" dirty="0"/>
                <a:t>  </a:t>
              </a:r>
              <a:r>
                <a:rPr lang="en-US" altLang="zh-CN" sz="2000" b="0" i="1" dirty="0"/>
                <a:t>constant</a:t>
              </a:r>
              <a:endParaRPr lang="en-US" altLang="zh-CN" sz="2000" dirty="0"/>
            </a:p>
          </p:txBody>
        </p:sp>
        <p:sp>
          <p:nvSpPr>
            <p:cNvPr id="9" name="Text Box 14"/>
            <p:cNvSpPr txBox="1">
              <a:spLocks noChangeArrowheads="1"/>
            </p:cNvSpPr>
            <p:nvPr/>
          </p:nvSpPr>
          <p:spPr bwMode="auto">
            <a:xfrm>
              <a:off x="2208" y="3213"/>
              <a:ext cx="12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dirty="0"/>
                <a:t>E  </a:t>
              </a:r>
              <a:r>
                <a:rPr lang="en-US" altLang="zh-CN" sz="2000" dirty="0">
                  <a:sym typeface="Symbol" panose="05050102010706020507" pitchFamily="18" charset="2"/>
                </a:rPr>
                <a:t></a:t>
              </a:r>
              <a:r>
                <a:rPr lang="en-US" altLang="zh-CN" sz="2000" dirty="0"/>
                <a:t>  </a:t>
              </a:r>
              <a:r>
                <a:rPr lang="en-US" altLang="zh-CN" sz="2000" b="0" i="1" dirty="0"/>
                <a:t>identifier</a:t>
              </a:r>
              <a:endParaRPr lang="en-US" altLang="zh-CN" sz="2000" dirty="0"/>
            </a:p>
          </p:txBody>
        </p:sp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2208" y="3450"/>
              <a:ext cx="18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E  </a:t>
              </a:r>
              <a:r>
                <a:rPr lang="en-US" altLang="zh-CN" sz="2000">
                  <a:sym typeface="Symbol" panose="05050102010706020507" pitchFamily="18" charset="2"/>
                </a:rPr>
                <a:t></a:t>
              </a:r>
              <a:r>
                <a:rPr lang="en-US" altLang="zh-CN" sz="2000"/>
                <a:t>  E  </a:t>
              </a:r>
              <a:r>
                <a:rPr lang="en-US" altLang="zh-CN" sz="2000" b="0" i="1"/>
                <a:t>op</a:t>
              </a:r>
              <a:r>
                <a:rPr lang="en-US" altLang="zh-CN" sz="2000"/>
                <a:t>  E</a:t>
              </a:r>
            </a:p>
          </p:txBody>
        </p:sp>
        <p:sp>
          <p:nvSpPr>
            <p:cNvPr id="13" name="Text Box 16"/>
            <p:cNvSpPr txBox="1">
              <a:spLocks noChangeArrowheads="1"/>
            </p:cNvSpPr>
            <p:nvPr/>
          </p:nvSpPr>
          <p:spPr bwMode="auto">
            <a:xfrm>
              <a:off x="2208" y="3686"/>
              <a:ext cx="12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dirty="0"/>
                <a:t>E  </a:t>
              </a:r>
              <a:r>
                <a:rPr lang="en-US" altLang="zh-CN" sz="2000" dirty="0">
                  <a:sym typeface="Symbol" panose="05050102010706020507" pitchFamily="18" charset="2"/>
                </a:rPr>
                <a:t></a:t>
              </a:r>
              <a:r>
                <a:rPr lang="en-US" altLang="zh-CN" sz="2000" dirty="0"/>
                <a:t>  </a:t>
              </a:r>
              <a:r>
                <a:rPr lang="en-US" altLang="zh-CN" sz="2000" b="0" dirty="0"/>
                <a:t>(</a:t>
              </a:r>
              <a:r>
                <a:rPr lang="en-US" altLang="zh-CN" sz="2000" dirty="0"/>
                <a:t> E )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51" y="4388344"/>
            <a:ext cx="5133975" cy="155257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895600" y="5579997"/>
            <a:ext cx="3758932" cy="1201738"/>
            <a:chOff x="2895600" y="5579997"/>
            <a:chExt cx="3758932" cy="1201738"/>
          </a:xfrm>
        </p:grpSpPr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4711432" y="5579997"/>
              <a:ext cx="19431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dirty="0"/>
                <a:t>T  </a:t>
              </a:r>
              <a:r>
                <a:rPr lang="en-US" altLang="zh-CN" sz="2000" dirty="0">
                  <a:sym typeface="Symbol" panose="05050102010706020507" pitchFamily="18" charset="2"/>
                </a:rPr>
                <a:t></a:t>
              </a:r>
              <a:r>
                <a:rPr lang="en-US" altLang="zh-CN" sz="2000" dirty="0"/>
                <a:t>  </a:t>
              </a:r>
              <a:r>
                <a:rPr lang="en-US" altLang="zh-CN" sz="2000" b="0" i="1" dirty="0"/>
                <a:t>constant</a:t>
              </a:r>
              <a:endParaRPr lang="en-US" altLang="zh-CN" sz="2000" dirty="0"/>
            </a:p>
          </p:txBody>
        </p:sp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4711432" y="5980047"/>
              <a:ext cx="19431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dirty="0"/>
                <a:t>T  </a:t>
              </a:r>
              <a:r>
                <a:rPr lang="en-US" altLang="zh-CN" sz="2000" dirty="0">
                  <a:sym typeface="Symbol" panose="05050102010706020507" pitchFamily="18" charset="2"/>
                </a:rPr>
                <a:t></a:t>
              </a:r>
              <a:r>
                <a:rPr lang="en-US" altLang="zh-CN" sz="2000" dirty="0"/>
                <a:t>  </a:t>
              </a:r>
              <a:r>
                <a:rPr lang="en-US" altLang="zh-CN" sz="2000" b="0" i="1" dirty="0"/>
                <a:t>identifier</a:t>
              </a:r>
              <a:endParaRPr lang="en-US" altLang="zh-CN" sz="2000" dirty="0"/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2895600" y="6384860"/>
              <a:ext cx="2895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dirty="0"/>
                <a:t>E  </a:t>
              </a:r>
              <a:r>
                <a:rPr lang="en-US" altLang="zh-CN" sz="2000" dirty="0">
                  <a:sym typeface="Symbol" panose="05050102010706020507" pitchFamily="18" charset="2"/>
                </a:rPr>
                <a:t></a:t>
              </a:r>
              <a:r>
                <a:rPr lang="en-US" altLang="zh-CN" sz="2000" dirty="0"/>
                <a:t>  E  </a:t>
              </a:r>
              <a:r>
                <a:rPr lang="en-US" altLang="zh-CN" sz="2000" b="0" i="1" dirty="0"/>
                <a:t>op</a:t>
              </a:r>
              <a:r>
                <a:rPr lang="en-US" altLang="zh-CN" sz="2000" dirty="0"/>
                <a:t>  E</a:t>
              </a: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4711432" y="6381685"/>
              <a:ext cx="19431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 dirty="0"/>
                <a:t>T  </a:t>
              </a:r>
              <a:r>
                <a:rPr lang="en-US" altLang="zh-CN" sz="2000" dirty="0">
                  <a:sym typeface="Symbol" panose="05050102010706020507" pitchFamily="18" charset="2"/>
                </a:rPr>
                <a:t></a:t>
              </a:r>
              <a:r>
                <a:rPr lang="en-US" altLang="zh-CN" sz="2000" dirty="0"/>
                <a:t>  </a:t>
              </a:r>
              <a:r>
                <a:rPr lang="en-US" altLang="zh-CN" sz="2000" b="0" dirty="0"/>
                <a:t>(</a:t>
              </a:r>
              <a:r>
                <a:rPr lang="en-US" altLang="zh-CN" sz="2000" dirty="0"/>
                <a:t> E )</a:t>
              </a:r>
            </a:p>
          </p:txBody>
        </p:sp>
        <p:sp>
          <p:nvSpPr>
            <p:cNvPr id="20" name="Text Box 9"/>
            <p:cNvSpPr txBox="1">
              <a:spLocks noChangeArrowheads="1"/>
            </p:cNvSpPr>
            <p:nvPr/>
          </p:nvSpPr>
          <p:spPr bwMode="auto">
            <a:xfrm>
              <a:off x="2895600" y="5984810"/>
              <a:ext cx="2895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E  </a:t>
              </a:r>
              <a:r>
                <a:rPr lang="en-US" altLang="zh-CN" sz="2000">
                  <a:sym typeface="Symbol" panose="05050102010706020507" pitchFamily="18" charset="2"/>
                </a:rPr>
                <a:t></a:t>
              </a:r>
              <a:r>
                <a:rPr lang="en-US" altLang="zh-CN" sz="2000"/>
                <a:t>  T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480" y="799811"/>
            <a:ext cx="4409524" cy="5647619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9140774" y="199169"/>
            <a:ext cx="3252975" cy="6614999"/>
            <a:chOff x="9140774" y="199169"/>
            <a:chExt cx="3252975" cy="661499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53749" y="199169"/>
              <a:ext cx="3240000" cy="418499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0774" y="4384168"/>
              <a:ext cx="3240000" cy="24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08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-0.37066 0.00162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-0.73767 0.00324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92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上层实现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47700" y="12192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二、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BASIC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解析器的实现细节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838200" y="2118360"/>
            <a:ext cx="8115300" cy="624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指令的储存和运行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015" y="2743200"/>
            <a:ext cx="6066667" cy="34476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889741"/>
            <a:ext cx="3085714" cy="84761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905" y="3238248"/>
            <a:ext cx="5238095" cy="26476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469" y="1700285"/>
            <a:ext cx="2619048" cy="117142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9359" y="6152534"/>
            <a:ext cx="4485714" cy="533333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2895600" y="990600"/>
            <a:ext cx="3250869" cy="4267200"/>
            <a:chOff x="2895600" y="990600"/>
            <a:chExt cx="3250869" cy="4267200"/>
          </a:xfrm>
        </p:grpSpPr>
        <p:cxnSp>
          <p:nvCxnSpPr>
            <p:cNvPr id="30" name="肘形连接符 29"/>
            <p:cNvCxnSpPr/>
            <p:nvPr/>
          </p:nvCxnSpPr>
          <p:spPr bwMode="auto">
            <a:xfrm rot="5400000" flipH="1" flipV="1">
              <a:off x="1981200" y="1905000"/>
              <a:ext cx="4267200" cy="2438400"/>
            </a:xfrm>
            <a:prstGeom prst="bentConnector3">
              <a:avLst>
                <a:gd name="adj1" fmla="val 99877"/>
              </a:avLst>
            </a:prstGeom>
            <a:solidFill>
              <a:srgbClr val="DDDDDD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接箭头连接符 36"/>
            <p:cNvCxnSpPr/>
            <p:nvPr/>
          </p:nvCxnSpPr>
          <p:spPr bwMode="auto">
            <a:xfrm>
              <a:off x="2895600" y="1905000"/>
              <a:ext cx="3250869" cy="0"/>
            </a:xfrm>
            <a:prstGeom prst="straightConnector1">
              <a:avLst/>
            </a:prstGeom>
            <a:solidFill>
              <a:srgbClr val="DDDDDD"/>
            </a:solidFill>
            <a:ln w="28575" cap="flat" cmpd="sng" algn="ctr">
              <a:solidFill>
                <a:srgbClr val="132584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2" name="组合 51"/>
          <p:cNvGrpSpPr/>
          <p:nvPr/>
        </p:nvGrpSpPr>
        <p:grpSpPr>
          <a:xfrm>
            <a:off x="2707614" y="3637935"/>
            <a:ext cx="1407185" cy="2691091"/>
            <a:chOff x="2707614" y="3637935"/>
            <a:chExt cx="1407185" cy="2691091"/>
          </a:xfrm>
        </p:grpSpPr>
        <p:cxnSp>
          <p:nvCxnSpPr>
            <p:cNvPr id="40" name="肘形连接符 39"/>
            <p:cNvCxnSpPr/>
            <p:nvPr/>
          </p:nvCxnSpPr>
          <p:spPr bwMode="auto">
            <a:xfrm>
              <a:off x="2707616" y="5943600"/>
              <a:ext cx="831745" cy="385426"/>
            </a:xfrm>
            <a:prstGeom prst="bentConnector3">
              <a:avLst>
                <a:gd name="adj1" fmla="val -1178"/>
              </a:avLst>
            </a:prstGeom>
            <a:solidFill>
              <a:srgbClr val="DDDDDD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肘形连接符 47"/>
            <p:cNvCxnSpPr/>
            <p:nvPr/>
          </p:nvCxnSpPr>
          <p:spPr bwMode="auto">
            <a:xfrm rot="5400000" flipH="1" flipV="1">
              <a:off x="2258374" y="4087175"/>
              <a:ext cx="2305666" cy="1407185"/>
            </a:xfrm>
            <a:prstGeom prst="bentConnector3">
              <a:avLst>
                <a:gd name="adj1" fmla="val -599"/>
              </a:avLst>
            </a:prstGeom>
            <a:solidFill>
              <a:srgbClr val="DDDDDD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9829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上层实现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47700" y="12192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三、代码的完备性和健壮性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838199" y="1905000"/>
            <a:ext cx="7924801" cy="53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Basic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程序语句和控制指令的支持和扩展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25472"/>
              </p:ext>
            </p:extLst>
          </p:nvPr>
        </p:nvGraphicFramePr>
        <p:xfrm>
          <a:off x="704849" y="2438400"/>
          <a:ext cx="8001000" cy="4355680"/>
        </p:xfrm>
        <a:graphic>
          <a:graphicData uri="http://schemas.openxmlformats.org/drawingml/2006/table">
            <a:tbl>
              <a:tblPr firstCol="1" bandRow="1">
                <a:tableStyleId>{3C2FFA5D-87B4-456A-9821-1D502468CF0F}</a:tableStyleId>
              </a:tblPr>
              <a:tblGrid>
                <a:gridCol w="1629834"/>
                <a:gridCol w="2074333"/>
                <a:gridCol w="4296833"/>
              </a:tblGrid>
              <a:tr h="27223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程序语句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Comments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LET </a:t>
                      </a:r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BASIC's assignment statement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</a:t>
                      </a:r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the value of the expression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</a:t>
                      </a:r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 in a value to be stored in the variable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 the end of the program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GOTO 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control unconditionally to line 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cmp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THEN 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 statement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exp2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Loop statement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 var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Make up the loop with FOR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HIGH/LOW pin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 the output of pin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 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 n(</a:t>
                      </a:r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</a:rPr>
                        <a:t>控制指令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execution from the lowest-numbered line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the steps of program in numerical sequence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all program and variables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Exits from the BASIC interpreter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72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a </a:t>
                      </a:r>
                      <a:r>
                        <a:rPr lang="en-US" sz="1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help</a:t>
                      </a:r>
                      <a:r>
                        <a:rPr lang="en-US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message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8" name="圆角矩形 7"/>
          <p:cNvSpPr/>
          <p:nvPr/>
        </p:nvSpPr>
        <p:spPr bwMode="auto">
          <a:xfrm>
            <a:off x="2133600" y="2664052"/>
            <a:ext cx="2476500" cy="975360"/>
          </a:xfrm>
          <a:prstGeom prst="round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2133600" y="4876800"/>
            <a:ext cx="2476500" cy="609600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229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957"/>
            <a:ext cx="9144000" cy="40571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上层实现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47700" y="12192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5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三、代码的完备性和健壮性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838199" y="1905000"/>
            <a:ext cx="7924801" cy="53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5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Basic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程序语句和控制指令的支持和扩展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6096000" y="5867400"/>
            <a:ext cx="3048000" cy="609600"/>
          </a:xfrm>
          <a:prstGeom prst="roundRect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b="22864"/>
          <a:stretch/>
        </p:blipFill>
        <p:spPr>
          <a:xfrm>
            <a:off x="-27431" y="2687278"/>
            <a:ext cx="4705900" cy="36220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752" y="2687278"/>
            <a:ext cx="4419048" cy="36190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200" y="2702518"/>
            <a:ext cx="4400000" cy="359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952" y="2702518"/>
            <a:ext cx="4419048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838199" y="1905000"/>
            <a:ext cx="7924801" cy="4434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允许乱序输入行号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上层实现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47700" y="12192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三、代码的完备性和健壮性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27" y="2590800"/>
            <a:ext cx="4428571" cy="35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80" y="1324677"/>
            <a:ext cx="3600000" cy="27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932" y="2590800"/>
            <a:ext cx="2419048" cy="32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605" y="2286000"/>
            <a:ext cx="2428875" cy="4610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80" y="2286000"/>
            <a:ext cx="2667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35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838199" y="1889760"/>
            <a:ext cx="8439149" cy="374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Error Report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机制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DIVIDE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BY ZERO - Calculating some number divide 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by zero.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INVALID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NUMBER - User types wrong value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INVALID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NAME - User types wrong 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variable name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such as 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GOTO.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VARIABLE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NOT DEFINED - A variable used before 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assigned.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LINE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NUMBER ERROR - Statement's line number not exist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PIN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ERROR - Pin number 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wrong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SYNTAX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ERROR - Any other errors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上层实现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47700" y="12192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三、代码的完备性和健壮性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95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838199" y="1889760"/>
            <a:ext cx="8439149" cy="374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Error Report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机制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DIVIDE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BY ZERO - Calculating some number divide 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by zero.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INVALID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NUMBER - User types wrong value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INVALID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NAME - User types wrong 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variable name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such as 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GOTO.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VARIABLE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NOT DEFINED - A variable used before 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assigned.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LINE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NUMBER ERROR - Statement's line number not exist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PIN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ERROR - Pin number 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wrong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</a:p>
          <a:p>
            <a:pPr marL="0" indent="441325">
              <a:lnSpc>
                <a:spcPct val="150000"/>
              </a:lnSpc>
              <a:buNone/>
            </a:pP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SYNTAX </a:t>
            </a:r>
            <a:r>
              <a:rPr lang="en-US" altLang="zh-CN" sz="2000" kern="0" dirty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ERROR - Any other errors</a:t>
            </a:r>
            <a:r>
              <a:rPr lang="en-US" altLang="zh-CN" sz="20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  <a:endParaRPr lang="en-US" altLang="zh-CN" sz="2000" kern="0" dirty="0">
              <a:solidFill>
                <a:schemeClr val="tx1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上层实现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47700" y="12192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三、代码的完备性和健壮性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24000" cy="226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04000"/>
            <a:ext cx="3024000" cy="226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304000"/>
            <a:ext cx="3024000" cy="226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000"/>
            <a:ext cx="3024000" cy="226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0"/>
            <a:ext cx="3024000" cy="226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24000" cy="226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4386"/>
            <a:ext cx="3024000" cy="226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604386"/>
            <a:ext cx="3024000" cy="226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4613054"/>
            <a:ext cx="3024000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240568"/>
            <a:ext cx="8115300" cy="3962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项目中遇到的困难：</a:t>
            </a:r>
            <a:endParaRPr lang="en-US" altLang="zh-CN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①相比</a:t>
            </a:r>
            <a:r>
              <a:rPr lang="en-US"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语言缺乏面向对象编程的功能</a:t>
            </a:r>
            <a:endParaRPr lang="en-US" altLang="zh-CN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②</a:t>
            </a:r>
            <a:r>
              <a:rPr lang="en-US" altLang="zh-CN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malloc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动态分配导致堆空间不足</a:t>
            </a:r>
            <a:endParaRPr lang="en-US" altLang="zh-CN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③</a:t>
            </a:r>
            <a:r>
              <a:rPr lang="en-US"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显示字符需要时间延迟，影响</a:t>
            </a:r>
            <a:r>
              <a:rPr lang="en-US"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SSCOM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文件流的输入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904950" y="1688256"/>
            <a:ext cx="7290055" cy="44050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rgbClr val="BBE0E3"/>
              </a:buClr>
            </a:pPr>
            <a:r>
              <a:rPr lang="zh-CN" altLang="en-US" sz="2800" dirty="0" smtClean="0">
                <a:solidFill>
                  <a:srgbClr val="000000"/>
                </a:solidFill>
              </a:rPr>
              <a:t>　　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课题总结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313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47700" y="1219200"/>
            <a:ext cx="8496300" cy="326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项目名称：基于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M4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板的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BASIC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语言解释器的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实现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项目背景：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9263">
              <a:lnSpc>
                <a:spcPct val="140000"/>
              </a:lnSpc>
              <a:buNone/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EK-TM4C1294XL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开发板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0" indent="449263">
              <a:lnSpc>
                <a:spcPct val="140000"/>
              </a:lnSpc>
              <a:buNone/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BASIC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语言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研发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思路：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项目</a:t>
            </a:r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概述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375215877"/>
              </p:ext>
            </p:extLst>
          </p:nvPr>
        </p:nvGraphicFramePr>
        <p:xfrm>
          <a:off x="1512988" y="4267200"/>
          <a:ext cx="6384723" cy="2270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0"/>
            <a:ext cx="5171429" cy="7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6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-0.78281 0.0002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1344BD-6129-4870-BB6D-250720063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F01344BD-6129-4870-BB6D-250720063C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F01344BD-6129-4870-BB6D-250720063C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1B4035-0920-4EB7-A935-02DBF76055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">
                                            <p:graphicEl>
                                              <a:dgm id="{E91B4035-0920-4EB7-A935-02DBF76055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E91B4035-0920-4EB7-A935-02DBF76055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57B4AB7-1F06-4DB7-B284-22C25622C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dgm id="{357B4AB7-1F06-4DB7-B284-22C25622C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357B4AB7-1F06-4DB7-B284-22C25622C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A122E8-CED3-403F-8427-0F3678235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graphicEl>
                                              <a:dgm id="{92A122E8-CED3-403F-8427-0F3678235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>
                                            <p:graphicEl>
                                              <a:dgm id="{92A122E8-CED3-403F-8427-0F36782358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F7D4BC-AB60-422F-8B3C-AAA26BA88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>
                                            <p:graphicEl>
                                              <a:dgm id="{02F7D4BC-AB60-422F-8B3C-AAA26BA88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">
                                            <p:graphicEl>
                                              <a:dgm id="{02F7D4BC-AB60-422F-8B3C-AAA26BA88B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7" grpId="0"/>
      <p:bldGraphic spid="2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219200"/>
            <a:ext cx="8115300" cy="464820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项目收获：</a:t>
            </a:r>
            <a:endParaRPr lang="en-US" altLang="zh-CN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①锻炼了</a:t>
            </a:r>
            <a:r>
              <a:rPr lang="en-US"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语言编程能力</a:t>
            </a:r>
            <a:endParaRPr lang="en-US" altLang="zh-CN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②熟练掌握了</a:t>
            </a:r>
            <a:r>
              <a:rPr lang="en-US" altLang="zh-CN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M4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板的基本操作</a:t>
            </a:r>
            <a:endParaRPr lang="en-US" altLang="zh-CN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③培养了翻阅数据手册查找关键信息的能力</a:t>
            </a:r>
            <a:endParaRPr lang="en-US" altLang="zh-CN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④培养了团队合作能力</a:t>
            </a:r>
            <a:endParaRPr lang="en-US" altLang="zh-CN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904950" y="1688256"/>
            <a:ext cx="7290055" cy="44050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rgbClr val="BBE0E3"/>
              </a:buClr>
            </a:pPr>
            <a:r>
              <a:rPr lang="zh-CN" altLang="en-US" sz="2800" dirty="0" smtClean="0">
                <a:solidFill>
                  <a:srgbClr val="000000"/>
                </a:solidFill>
              </a:rPr>
              <a:t>　　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课题总结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313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项目演示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28600" y="1248501"/>
            <a:ext cx="5481407" cy="540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675" y="1248501"/>
            <a:ext cx="5365311" cy="54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725" y="1248501"/>
            <a:ext cx="5376723" cy="54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l="504"/>
          <a:stretch/>
        </p:blipFill>
        <p:spPr>
          <a:xfrm>
            <a:off x="5333999" y="1248501"/>
            <a:ext cx="541937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98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362200" y="2743200"/>
            <a:ext cx="48768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zh-CN" alt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！</a:t>
            </a:r>
            <a:endParaRPr lang="zh-CN" alt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项目</a:t>
            </a:r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概述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647700" y="1219200"/>
            <a:ext cx="8115300" cy="326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系统框图：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98104" y="1829257"/>
            <a:ext cx="4814488" cy="4342484"/>
            <a:chOff x="2298104" y="1829257"/>
            <a:chExt cx="4814488" cy="4342484"/>
          </a:xfrm>
        </p:grpSpPr>
        <p:sp>
          <p:nvSpPr>
            <p:cNvPr id="4" name="任意多边形 3"/>
            <p:cNvSpPr/>
            <p:nvPr/>
          </p:nvSpPr>
          <p:spPr>
            <a:xfrm>
              <a:off x="3924050" y="3727715"/>
              <a:ext cx="1562595" cy="1562595"/>
            </a:xfrm>
            <a:custGeom>
              <a:avLst/>
              <a:gdLst>
                <a:gd name="connsiteX0" fmla="*/ 0 w 1562595"/>
                <a:gd name="connsiteY0" fmla="*/ 0 h 1562595"/>
                <a:gd name="connsiteX1" fmla="*/ 1562595 w 1562595"/>
                <a:gd name="connsiteY1" fmla="*/ 0 h 1562595"/>
                <a:gd name="connsiteX2" fmla="*/ 1562595 w 1562595"/>
                <a:gd name="connsiteY2" fmla="*/ 1562595 h 1562595"/>
                <a:gd name="connsiteX3" fmla="*/ 0 w 1562595"/>
                <a:gd name="connsiteY3" fmla="*/ 1562595 h 1562595"/>
                <a:gd name="connsiteX4" fmla="*/ 0 w 1562595"/>
                <a:gd name="connsiteY4" fmla="*/ 0 h 156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595" h="1562595">
                  <a:moveTo>
                    <a:pt x="0" y="0"/>
                  </a:moveTo>
                  <a:lnTo>
                    <a:pt x="1562595" y="0"/>
                  </a:lnTo>
                  <a:lnTo>
                    <a:pt x="1562595" y="1562595"/>
                  </a:lnTo>
                  <a:lnTo>
                    <a:pt x="0" y="1562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TM4C1294XL</a:t>
              </a:r>
              <a:r>
                <a:rPr lang="zh-CN" altLang="en-US" sz="24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开发板</a:t>
              </a:r>
              <a:endParaRPr lang="zh-CN" alt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 rot="16200000">
              <a:off x="4401822" y="3406051"/>
              <a:ext cx="607051" cy="36276"/>
            </a:xfrm>
            <a:custGeom>
              <a:avLst/>
              <a:gdLst>
                <a:gd name="connsiteX0" fmla="*/ 0 w 607051"/>
                <a:gd name="connsiteY0" fmla="*/ 18138 h 36276"/>
                <a:gd name="connsiteX1" fmla="*/ 607051 w 607051"/>
                <a:gd name="connsiteY1" fmla="*/ 18138 h 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051" h="36276">
                  <a:moveTo>
                    <a:pt x="0" y="18138"/>
                  </a:moveTo>
                  <a:lnTo>
                    <a:pt x="607051" y="18138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1049" tIns="2963" rIns="301049" bIns="2961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059645" y="1829257"/>
              <a:ext cx="1291406" cy="1291406"/>
            </a:xfrm>
            <a:custGeom>
              <a:avLst/>
              <a:gdLst>
                <a:gd name="connsiteX0" fmla="*/ 0 w 1291406"/>
                <a:gd name="connsiteY0" fmla="*/ 0 h 1291406"/>
                <a:gd name="connsiteX1" fmla="*/ 1291406 w 1291406"/>
                <a:gd name="connsiteY1" fmla="*/ 0 h 1291406"/>
                <a:gd name="connsiteX2" fmla="*/ 1291406 w 1291406"/>
                <a:gd name="connsiteY2" fmla="*/ 1291406 h 1291406"/>
                <a:gd name="connsiteX3" fmla="*/ 0 w 1291406"/>
                <a:gd name="connsiteY3" fmla="*/ 1291406 h 1291406"/>
                <a:gd name="connsiteX4" fmla="*/ 0 w 1291406"/>
                <a:gd name="connsiteY4" fmla="*/ 0 h 12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406" h="1291406">
                  <a:moveTo>
                    <a:pt x="0" y="0"/>
                  </a:moveTo>
                  <a:lnTo>
                    <a:pt x="1291406" y="0"/>
                  </a:lnTo>
                  <a:lnTo>
                    <a:pt x="1291406" y="1291406"/>
                  </a:lnTo>
                  <a:lnTo>
                    <a:pt x="0" y="1291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USB</a:t>
              </a:r>
              <a:r>
                <a:rPr lang="zh-CN" altLang="en-US" sz="24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虚拟串口</a:t>
              </a:r>
              <a:endParaRPr lang="zh-CN" altLang="en-US" sz="24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1800000">
              <a:off x="5341307" y="5033286"/>
              <a:ext cx="607051" cy="36276"/>
            </a:xfrm>
            <a:custGeom>
              <a:avLst/>
              <a:gdLst>
                <a:gd name="connsiteX0" fmla="*/ 0 w 607051"/>
                <a:gd name="connsiteY0" fmla="*/ 18138 h 36276"/>
                <a:gd name="connsiteX1" fmla="*/ 607051 w 607051"/>
                <a:gd name="connsiteY1" fmla="*/ 18138 h 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051" h="36276">
                  <a:moveTo>
                    <a:pt x="0" y="18138"/>
                  </a:moveTo>
                  <a:lnTo>
                    <a:pt x="607051" y="18138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1049" tIns="2962" rIns="301050" bIns="296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821186" y="4880335"/>
              <a:ext cx="1291406" cy="1291406"/>
            </a:xfrm>
            <a:custGeom>
              <a:avLst/>
              <a:gdLst>
                <a:gd name="connsiteX0" fmla="*/ 0 w 1291406"/>
                <a:gd name="connsiteY0" fmla="*/ 0 h 1291406"/>
                <a:gd name="connsiteX1" fmla="*/ 1291406 w 1291406"/>
                <a:gd name="connsiteY1" fmla="*/ 0 h 1291406"/>
                <a:gd name="connsiteX2" fmla="*/ 1291406 w 1291406"/>
                <a:gd name="connsiteY2" fmla="*/ 1291406 h 1291406"/>
                <a:gd name="connsiteX3" fmla="*/ 0 w 1291406"/>
                <a:gd name="connsiteY3" fmla="*/ 1291406 h 1291406"/>
                <a:gd name="connsiteX4" fmla="*/ 0 w 1291406"/>
                <a:gd name="connsiteY4" fmla="*/ 0 h 12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406" h="1291406">
                  <a:moveTo>
                    <a:pt x="0" y="0"/>
                  </a:moveTo>
                  <a:lnTo>
                    <a:pt x="1291406" y="0"/>
                  </a:lnTo>
                  <a:lnTo>
                    <a:pt x="1291406" y="1291406"/>
                  </a:lnTo>
                  <a:lnTo>
                    <a:pt x="0" y="1291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面包板接</a:t>
              </a:r>
              <a:r>
                <a:rPr lang="en-US" altLang="zh-CN" sz="24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LED</a:t>
              </a:r>
              <a:r>
                <a:rPr lang="zh-CN" altLang="en-US" sz="24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、蜂鸣器外设</a:t>
              </a:r>
              <a:endParaRPr lang="zh-CN" altLang="en-US" sz="24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19800000">
              <a:off x="3462338" y="5033285"/>
              <a:ext cx="607052" cy="36277"/>
            </a:xfrm>
            <a:custGeom>
              <a:avLst/>
              <a:gdLst>
                <a:gd name="connsiteX0" fmla="*/ 0 w 607051"/>
                <a:gd name="connsiteY0" fmla="*/ 18138 h 36276"/>
                <a:gd name="connsiteX1" fmla="*/ 607051 w 607051"/>
                <a:gd name="connsiteY1" fmla="*/ 18138 h 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051" h="36276">
                  <a:moveTo>
                    <a:pt x="607051" y="18138"/>
                  </a:moveTo>
                  <a:lnTo>
                    <a:pt x="0" y="18138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1048" tIns="2962" rIns="301051" bIns="2962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2298104" y="4880335"/>
              <a:ext cx="1291406" cy="1291406"/>
            </a:xfrm>
            <a:custGeom>
              <a:avLst/>
              <a:gdLst>
                <a:gd name="connsiteX0" fmla="*/ 0 w 1291406"/>
                <a:gd name="connsiteY0" fmla="*/ 0 h 1291406"/>
                <a:gd name="connsiteX1" fmla="*/ 1291406 w 1291406"/>
                <a:gd name="connsiteY1" fmla="*/ 0 h 1291406"/>
                <a:gd name="connsiteX2" fmla="*/ 1291406 w 1291406"/>
                <a:gd name="connsiteY2" fmla="*/ 1291406 h 1291406"/>
                <a:gd name="connsiteX3" fmla="*/ 0 w 1291406"/>
                <a:gd name="connsiteY3" fmla="*/ 1291406 h 1291406"/>
                <a:gd name="connsiteX4" fmla="*/ 0 w 1291406"/>
                <a:gd name="connsiteY4" fmla="*/ 0 h 12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406" h="1291406">
                  <a:moveTo>
                    <a:pt x="0" y="0"/>
                  </a:moveTo>
                  <a:lnTo>
                    <a:pt x="1291406" y="0"/>
                  </a:lnTo>
                  <a:lnTo>
                    <a:pt x="1291406" y="1291406"/>
                  </a:lnTo>
                  <a:lnTo>
                    <a:pt x="0" y="1291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3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LCD</a:t>
              </a:r>
              <a:r>
                <a:rPr lang="zh-CN" altLang="en-US" sz="24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itchFamily="2" charset="-122"/>
                  <a:cs typeface="Times New Roman" panose="02020603050405020304" pitchFamily="18" charset="0"/>
                </a:rPr>
                <a:t>屏幕</a:t>
              </a:r>
              <a:endParaRPr lang="zh-CN" altLang="en-US" sz="24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103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" y="1005920"/>
            <a:ext cx="6993282" cy="58520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项目概述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47700" y="1219200"/>
            <a:ext cx="8115300" cy="326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5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函数调用关系图：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516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457199" y="1604866"/>
            <a:ext cx="84963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刘子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凡：底层设计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UART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的使用，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GPIO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的控制，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LCD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的设计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罗晶：顶层调用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BASIC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解释器的实现，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BASIC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语句的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扩展</a:t>
            </a:r>
            <a:endParaRPr lang="en-US" altLang="zh-CN" b="1" kern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分工明细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483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pic>
        <p:nvPicPr>
          <p:cNvPr id="8" name="图片 7" descr="N7PICF_YI5}`T3JHJ7`T7$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360" y="1524000"/>
            <a:ext cx="8413977" cy="52550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5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UART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13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GPIO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控制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LaunchPads-LM4F-TM4C-—-Pins-Maps-15-36.jpeg"/>
          <p:cNvPicPr>
            <a:picLocks noChangeAspect="1"/>
          </p:cNvPicPr>
          <p:nvPr/>
        </p:nvPicPr>
        <p:blipFill rotWithShape="1">
          <a:blip r:embed="rId5" cstate="print"/>
          <a:srcRect l="3434" t="4986" r="3978" b="3915"/>
          <a:stretch/>
        </p:blipFill>
        <p:spPr>
          <a:xfrm>
            <a:off x="990600" y="1447800"/>
            <a:ext cx="718542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8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t="10404" r="10815" b="6359"/>
          <a:stretch/>
        </p:blipFill>
        <p:spPr>
          <a:xfrm>
            <a:off x="2190749" y="1838132"/>
            <a:ext cx="5029200" cy="3657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349" y="130314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底层开发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47698" y="914400"/>
            <a:ext cx="81153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GPIO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控制</a:t>
            </a: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097280" y="1600200"/>
            <a:ext cx="6858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955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30527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5099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967163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PF0 and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PF4 (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LED4 and LED3)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PK0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~ PK7  PL0 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~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PL7  PM0 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~ PM7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PN0 ~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PN5  PP0 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~ </a:t>
            </a:r>
            <a:r>
              <a:rPr lang="en-US" altLang="zh-CN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PP5  PQ0 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~ PQ4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其中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PL0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PL1</a:t>
            </a:r>
            <a:r>
              <a:rPr lang="zh-CN" altLang="en-US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连接液晶显示屏</a:t>
            </a:r>
          </a:p>
          <a:p>
            <a:pPr marL="0" indent="441325">
              <a:lnSpc>
                <a:spcPct val="100000"/>
              </a:lnSpc>
              <a:buNone/>
            </a:pPr>
            <a:endParaRPr lang="zh-CN" altLang="en-US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1" name="图片 10" descr="_1Q8YX_CCTL)_$8BJ{AS8Q7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7404" y="3871596"/>
            <a:ext cx="4266487" cy="18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12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build="p"/>
    </p:bld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主题1">
  <a:themeElements>
    <a:clrScheme name="演示稿（水平） 9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99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8A00"/>
      </a:accent6>
      <a:hlink>
        <a:srgbClr val="666699"/>
      </a:hlink>
      <a:folHlink>
        <a:srgbClr val="999966"/>
      </a:folHlink>
    </a:clrScheme>
    <a:fontScheme name="2_主题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10287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10287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演示稿（水平）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稿（水平）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稿（水平）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稿（水平）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稿（水平）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演示稿（水平）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稿（水平）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稿（水平）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演示稿（水平） 9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45861</TotalTime>
  <Words>1276</Words>
  <Application>Microsoft Office PowerPoint</Application>
  <PresentationFormat>全屏显示(4:3)</PresentationFormat>
  <Paragraphs>243</Paragraphs>
  <Slides>32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Times New Roman</vt:lpstr>
      <vt:lpstr>Arial</vt:lpstr>
      <vt:lpstr>楷体</vt:lpstr>
      <vt:lpstr>华文行楷</vt:lpstr>
      <vt:lpstr>黑体</vt:lpstr>
      <vt:lpstr>宋体</vt:lpstr>
      <vt:lpstr>Wingdings</vt:lpstr>
      <vt:lpstr>Tw Cen MT</vt:lpstr>
      <vt:lpstr>Symbol</vt:lpstr>
      <vt:lpstr>MS PGothic</vt:lpstr>
      <vt:lpstr>华文新魏</vt:lpstr>
      <vt:lpstr>1_自定义设计方案</vt:lpstr>
      <vt:lpstr>2_自定义设计方案</vt:lpstr>
      <vt:lpstr>4_主题1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Taoran</dc:creator>
  <cp:lastModifiedBy>Arlen Luo</cp:lastModifiedBy>
  <cp:revision>3182</cp:revision>
  <cp:lastPrinted>1601-01-01T00:00:00Z</cp:lastPrinted>
  <dcterms:created xsi:type="dcterms:W3CDTF">1601-01-01T00:00:00Z</dcterms:created>
  <dcterms:modified xsi:type="dcterms:W3CDTF">2016-06-17T16:33:41Z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